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826" r:id="rId3"/>
    <p:sldId id="832" r:id="rId4"/>
    <p:sldId id="793" r:id="rId5"/>
    <p:sldId id="762" r:id="rId6"/>
    <p:sldId id="767" r:id="rId7"/>
    <p:sldId id="796" r:id="rId8"/>
    <p:sldId id="788" r:id="rId9"/>
    <p:sldId id="787" r:id="rId10"/>
    <p:sldId id="771" r:id="rId11"/>
    <p:sldId id="763" r:id="rId12"/>
    <p:sldId id="790" r:id="rId13"/>
    <p:sldId id="828" r:id="rId14"/>
    <p:sldId id="814" r:id="rId15"/>
    <p:sldId id="815" r:id="rId16"/>
    <p:sldId id="784" r:id="rId17"/>
    <p:sldId id="797" r:id="rId18"/>
    <p:sldId id="833" r:id="rId19"/>
    <p:sldId id="795" r:id="rId20"/>
    <p:sldId id="776" r:id="rId21"/>
    <p:sldId id="778" r:id="rId22"/>
    <p:sldId id="770" r:id="rId23"/>
    <p:sldId id="818" r:id="rId24"/>
    <p:sldId id="801" r:id="rId25"/>
    <p:sldId id="830" r:id="rId26"/>
    <p:sldId id="819" r:id="rId27"/>
    <p:sldId id="808" r:id="rId28"/>
    <p:sldId id="791" r:id="rId29"/>
    <p:sldId id="829" r:id="rId30"/>
    <p:sldId id="766" r:id="rId31"/>
    <p:sldId id="270" r:id="rId32"/>
    <p:sldId id="831" r:id="rId33"/>
    <p:sldId id="799" r:id="rId34"/>
    <p:sldId id="823" r:id="rId35"/>
    <p:sldId id="261" r:id="rId36"/>
    <p:sldId id="775" r:id="rId37"/>
    <p:sldId id="804" r:id="rId38"/>
    <p:sldId id="777" r:id="rId39"/>
    <p:sldId id="761" r:id="rId40"/>
    <p:sldId id="781" r:id="rId41"/>
    <p:sldId id="780" r:id="rId42"/>
    <p:sldId id="789" r:id="rId43"/>
    <p:sldId id="825" r:id="rId44"/>
    <p:sldId id="816" r:id="rId45"/>
    <p:sldId id="802" r:id="rId46"/>
    <p:sldId id="772" r:id="rId47"/>
    <p:sldId id="824" r:id="rId48"/>
    <p:sldId id="764" r:id="rId49"/>
    <p:sldId id="765" r:id="rId50"/>
    <p:sldId id="769" r:id="rId51"/>
    <p:sldId id="807" r:id="rId52"/>
    <p:sldId id="806" r:id="rId53"/>
    <p:sldId id="821" r:id="rId54"/>
    <p:sldId id="822" r:id="rId55"/>
    <p:sldId id="803" r:id="rId5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F0EE72B-57BB-4404-A39E-EFD3503B143A}">
          <p14:sldIdLst>
            <p14:sldId id="256"/>
            <p14:sldId id="826"/>
            <p14:sldId id="832"/>
            <p14:sldId id="793"/>
            <p14:sldId id="762"/>
            <p14:sldId id="767"/>
            <p14:sldId id="796"/>
            <p14:sldId id="788"/>
            <p14:sldId id="787"/>
            <p14:sldId id="771"/>
            <p14:sldId id="763"/>
            <p14:sldId id="790"/>
            <p14:sldId id="828"/>
            <p14:sldId id="814"/>
            <p14:sldId id="815"/>
            <p14:sldId id="784"/>
            <p14:sldId id="797"/>
            <p14:sldId id="833"/>
            <p14:sldId id="795"/>
            <p14:sldId id="776"/>
            <p14:sldId id="778"/>
            <p14:sldId id="770"/>
            <p14:sldId id="818"/>
            <p14:sldId id="801"/>
            <p14:sldId id="830"/>
            <p14:sldId id="819"/>
            <p14:sldId id="808"/>
            <p14:sldId id="791"/>
            <p14:sldId id="829"/>
            <p14:sldId id="766"/>
            <p14:sldId id="270"/>
          </p14:sldIdLst>
        </p14:section>
        <p14:section name="BackupSlides" id="{8F592912-7E97-4DE4-AB65-CA1D750BE319}">
          <p14:sldIdLst>
            <p14:sldId id="831"/>
            <p14:sldId id="799"/>
            <p14:sldId id="823"/>
            <p14:sldId id="261"/>
            <p14:sldId id="775"/>
            <p14:sldId id="804"/>
            <p14:sldId id="777"/>
            <p14:sldId id="761"/>
            <p14:sldId id="781"/>
            <p14:sldId id="780"/>
            <p14:sldId id="789"/>
            <p14:sldId id="825"/>
            <p14:sldId id="816"/>
            <p14:sldId id="802"/>
            <p14:sldId id="772"/>
            <p14:sldId id="824"/>
            <p14:sldId id="764"/>
            <p14:sldId id="765"/>
            <p14:sldId id="769"/>
            <p14:sldId id="807"/>
            <p14:sldId id="806"/>
            <p14:sldId id="821"/>
            <p14:sldId id="822"/>
            <p14:sldId id="8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rbinian Grote, mVISE AG" initials="KGmA" lastIdx="15" clrIdx="0">
    <p:extLst>
      <p:ext uri="{19B8F6BF-5375-455C-9EA6-DF929625EA0E}">
        <p15:presenceInfo xmlns:p15="http://schemas.microsoft.com/office/powerpoint/2012/main" userId="S::Korbinian.Grote@mvise.de::41d7d1ea-a9c1-4181-a21a-ba2464d770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0" autoAdjust="0"/>
    <p:restoredTop sz="25852" autoAdjust="0"/>
  </p:normalViewPr>
  <p:slideViewPr>
    <p:cSldViewPr snapToGrid="0" snapToObjects="1">
      <p:cViewPr varScale="1">
        <p:scale>
          <a:sx n="25" d="100"/>
          <a:sy n="25" d="100"/>
        </p:scale>
        <p:origin x="4014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8" d="100"/>
          <a:sy n="148" d="100"/>
        </p:scale>
        <p:origin x="260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E2DC2-11C8-F949-BEF7-E8A2F77D8086}" type="datetimeFigureOut">
              <a:rPr lang="de-DE" smtClean="0"/>
              <a:t>16.11.2020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FBFC8-D0FF-5C45-B488-13D2F5BCF9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29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Hello </a:t>
            </a:r>
            <a:r>
              <a:rPr lang="de-DE" dirty="0" err="1"/>
              <a:t>everyone</a:t>
            </a:r>
            <a:r>
              <a:rPr lang="de-DE" dirty="0"/>
              <a:t>, </a:t>
            </a:r>
            <a:r>
              <a:rPr lang="de-DE" dirty="0" err="1"/>
              <a:t>my</a:t>
            </a:r>
            <a:r>
              <a:rPr lang="de-DE" dirty="0"/>
              <a:t> Name </a:t>
            </a:r>
            <a:r>
              <a:rPr lang="de-DE" dirty="0" err="1"/>
              <a:t>is</a:t>
            </a:r>
            <a:r>
              <a:rPr lang="de-DE" dirty="0"/>
              <a:t> Julian Quernheim. </a:t>
            </a:r>
          </a:p>
          <a:p>
            <a:endParaRPr lang="de-DE" dirty="0"/>
          </a:p>
          <a:p>
            <a:r>
              <a:rPr lang="de-DE" dirty="0"/>
              <a:t>I am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science</a:t>
            </a:r>
            <a:r>
              <a:rPr lang="de-DE" dirty="0"/>
              <a:t> </a:t>
            </a:r>
            <a:r>
              <a:rPr lang="de-DE" dirty="0" err="1"/>
              <a:t>consultant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I am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interested</a:t>
            </a:r>
            <a:r>
              <a:rPr lang="de-DE" dirty="0"/>
              <a:t> in </a:t>
            </a:r>
            <a:r>
              <a:rPr lang="de-DE" dirty="0" err="1"/>
              <a:t>finance</a:t>
            </a:r>
            <a:r>
              <a:rPr lang="de-DE" dirty="0"/>
              <a:t> </a:t>
            </a:r>
            <a:r>
              <a:rPr lang="de-DE" dirty="0" err="1"/>
              <a:t>topics</a:t>
            </a:r>
            <a:r>
              <a:rPr lang="de-DE" dirty="0"/>
              <a:t> and </a:t>
            </a:r>
            <a:r>
              <a:rPr lang="de-DE" dirty="0" err="1"/>
              <a:t>forecasting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 err="1"/>
              <a:t>Recently</a:t>
            </a:r>
            <a:r>
              <a:rPr lang="de-DE" dirty="0"/>
              <a:t>,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asset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clients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trainer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teach</a:t>
            </a:r>
            <a:r>
              <a:rPr lang="de-DE" dirty="0"/>
              <a:t> Data </a:t>
            </a:r>
            <a:r>
              <a:rPr lang="de-DE" dirty="0" err="1"/>
              <a:t>Scientists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autombobile</a:t>
            </a:r>
            <a:r>
              <a:rPr lang="de-DE" dirty="0"/>
              <a:t> </a:t>
            </a:r>
            <a:r>
              <a:rPr lang="de-DE" dirty="0" err="1"/>
              <a:t>industry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timeseries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, like RNNs, Autoencoders, </a:t>
            </a:r>
            <a:r>
              <a:rPr lang="de-DE" dirty="0" err="1"/>
              <a:t>anomaly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etc. 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5986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1286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811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6187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1181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118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736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439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5047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1" dirty="0"/>
              <a:t>13 out </a:t>
            </a:r>
            <a:r>
              <a:rPr lang="de-DE" b="1" dirty="0" err="1"/>
              <a:t>of</a:t>
            </a:r>
            <a:r>
              <a:rPr lang="de-DE" b="1" dirty="0"/>
              <a:t> 20 backtest </a:t>
            </a:r>
            <a:r>
              <a:rPr lang="de-DE" b="1" dirty="0" err="1"/>
              <a:t>show</a:t>
            </a:r>
            <a:r>
              <a:rPr lang="de-DE" b="1" dirty="0"/>
              <a:t> </a:t>
            </a:r>
            <a:r>
              <a:rPr lang="de-DE" b="1" dirty="0" err="1"/>
              <a:t>better</a:t>
            </a:r>
            <a:r>
              <a:rPr lang="de-DE" b="1" dirty="0"/>
              <a:t> out-</a:t>
            </a:r>
            <a:r>
              <a:rPr lang="de-DE" b="1" dirty="0" err="1"/>
              <a:t>of</a:t>
            </a:r>
            <a:r>
              <a:rPr lang="de-DE" b="1" dirty="0"/>
              <a:t> sample </a:t>
            </a:r>
            <a:r>
              <a:rPr lang="de-DE" b="1" dirty="0" err="1"/>
              <a:t>results</a:t>
            </a:r>
            <a:r>
              <a:rPr lang="de-DE" b="1" dirty="0"/>
              <a:t>!</a:t>
            </a:r>
            <a:endParaRPr lang="en-US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8108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039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Optimize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,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past</a:t>
            </a:r>
            <a:r>
              <a:rPr lang="de-DE" dirty="0"/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depp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non-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timeseries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2368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3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indicators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5 (</a:t>
            </a:r>
            <a:r>
              <a:rPr lang="de-DE" dirty="0" err="1"/>
              <a:t>ohlcv</a:t>
            </a:r>
            <a:r>
              <a:rPr lang="de-DE" dirty="0"/>
              <a:t>)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Sliding</a:t>
            </a:r>
            <a:r>
              <a:rPr lang="de-DE" dirty="0"/>
              <a:t> </a:t>
            </a:r>
            <a:r>
              <a:rPr lang="de-DE" dirty="0" err="1"/>
              <a:t>windows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50 </a:t>
            </a:r>
            <a:r>
              <a:rPr lang="de-DE" dirty="0" err="1"/>
              <a:t>days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1-step </a:t>
            </a:r>
            <a:r>
              <a:rPr lang="de-DE" dirty="0" err="1"/>
              <a:t>forecast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315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0892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In sample </a:t>
            </a:r>
            <a:r>
              <a:rPr lang="de-DE" dirty="0" err="1"/>
              <a:t>predictions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Out-</a:t>
            </a:r>
            <a:r>
              <a:rPr lang="de-DE" dirty="0" err="1"/>
              <a:t>of</a:t>
            </a:r>
            <a:r>
              <a:rPr lang="de-DE" dirty="0"/>
              <a:t> sample </a:t>
            </a:r>
            <a:r>
              <a:rPr lang="de-DE" dirty="0" err="1"/>
              <a:t>predictions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farer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forecast</a:t>
            </a:r>
            <a:r>
              <a:rPr lang="de-DE" dirty="0"/>
              <a:t>!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Iterative </a:t>
            </a:r>
            <a:r>
              <a:rPr lang="de-DE" dirty="0" err="1"/>
              <a:t>one-step</a:t>
            </a:r>
            <a:r>
              <a:rPr lang="de-DE" dirty="0"/>
              <a:t> </a:t>
            </a:r>
            <a:r>
              <a:rPr lang="de-DE" dirty="0" err="1"/>
              <a:t>forecast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computationally</a:t>
            </a:r>
            <a:r>
              <a:rPr lang="de-DE" dirty="0"/>
              <a:t> expensive, but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resuts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7465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3359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Looking at </a:t>
            </a:r>
            <a:r>
              <a:rPr lang="de-DE" dirty="0" err="1"/>
              <a:t>the</a:t>
            </a:r>
            <a:r>
              <a:rPr lang="de-DE" dirty="0"/>
              <a:t> latent </a:t>
            </a:r>
            <a:r>
              <a:rPr lang="de-DE" dirty="0" err="1"/>
              <a:t>features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b="1" dirty="0" err="1"/>
              <a:t>the</a:t>
            </a:r>
            <a:r>
              <a:rPr lang="de-DE" b="1" dirty="0"/>
              <a:t> least </a:t>
            </a:r>
            <a:r>
              <a:rPr lang="de-DE" b="1" dirty="0" err="1"/>
              <a:t>related</a:t>
            </a:r>
            <a:r>
              <a:rPr lang="de-DE" b="1" dirty="0"/>
              <a:t> </a:t>
            </a:r>
            <a:r>
              <a:rPr lang="de-DE" b="1" dirty="0" err="1"/>
              <a:t>stocks</a:t>
            </a:r>
            <a:r>
              <a:rPr lang="de-DE" b="1" dirty="0"/>
              <a:t> </a:t>
            </a:r>
            <a:r>
              <a:rPr lang="de-DE" b="1" dirty="0" err="1"/>
              <a:t>move</a:t>
            </a:r>
            <a:r>
              <a:rPr lang="de-DE" b="1" dirty="0"/>
              <a:t> </a:t>
            </a:r>
            <a:r>
              <a:rPr lang="de-DE" b="1" dirty="0" err="1"/>
              <a:t>stronger</a:t>
            </a:r>
            <a:r>
              <a:rPr lang="de-DE" b="1" dirty="0"/>
              <a:t> in </a:t>
            </a:r>
            <a:r>
              <a:rPr lang="de-DE" b="1" dirty="0" err="1"/>
              <a:t>opposite</a:t>
            </a:r>
            <a:r>
              <a:rPr lang="de-DE" b="1" dirty="0"/>
              <a:t> </a:t>
            </a:r>
            <a:r>
              <a:rPr lang="de-DE" b="1" dirty="0" err="1"/>
              <a:t>directions</a:t>
            </a:r>
            <a:endParaRPr lang="de-DE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   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stocks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calculation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5683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80707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1200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8885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17286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0813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843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55319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4257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3147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8361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900" dirty="0"/>
              <a:t>CAPM = </a:t>
            </a:r>
            <a:r>
              <a:rPr lang="en-US" sz="900" b="1" dirty="0"/>
              <a:t>Capital asset pricing model </a:t>
            </a:r>
            <a:r>
              <a:rPr lang="en-US" sz="900" b="0" dirty="0"/>
              <a:t>(single-factor model)</a:t>
            </a:r>
          </a:p>
          <a:p>
            <a:pPr marL="171450" indent="-171450">
              <a:buFontTx/>
              <a:buChar char="-"/>
            </a:pPr>
            <a:r>
              <a:rPr lang="en-US" sz="900" dirty="0"/>
              <a:t>The CAPM lets investors quantify the expected return on an investment given the different risks types in a linear regression model. </a:t>
            </a:r>
          </a:p>
          <a:p>
            <a:pPr marL="628650" lvl="1" indent="-171450">
              <a:buFontTx/>
              <a:buChar char="-"/>
            </a:pPr>
            <a:r>
              <a:rPr lang="en-US" sz="900" dirty="0"/>
              <a:t>1. systematic (market) risk</a:t>
            </a:r>
          </a:p>
          <a:p>
            <a:pPr marL="628650" lvl="1" indent="-171450">
              <a:buFontTx/>
              <a:buChar char="-"/>
            </a:pPr>
            <a:r>
              <a:rPr lang="en-US" sz="900" dirty="0"/>
              <a:t>2. unsystematic (company) risk</a:t>
            </a:r>
          </a:p>
          <a:p>
            <a:pPr marL="171450" lvl="0" indent="-171450">
              <a:buFontTx/>
              <a:buChar char="-"/>
            </a:pPr>
            <a:r>
              <a:rPr lang="en-US" sz="900" dirty="0"/>
              <a:t>CAPM measures the risk of an investment in terms of its volatility compared to the market. This measure is called </a:t>
            </a:r>
            <a:r>
              <a:rPr lang="en-US" sz="900" b="1" dirty="0"/>
              <a:t>beta</a:t>
            </a:r>
            <a:r>
              <a:rPr lang="en-US" sz="900" dirty="0"/>
              <a:t>.</a:t>
            </a:r>
            <a:endParaRPr lang="de-DE" sz="900" dirty="0"/>
          </a:p>
          <a:p>
            <a:endParaRPr lang="de-DE" sz="900" dirty="0"/>
          </a:p>
          <a:p>
            <a:r>
              <a:rPr lang="de-DE" sz="900" dirty="0"/>
              <a:t>ABT = A</a:t>
            </a:r>
            <a:r>
              <a:rPr lang="de-DE" sz="900" b="1" dirty="0"/>
              <a:t>rbitrage pricing </a:t>
            </a:r>
            <a:r>
              <a:rPr lang="de-DE" sz="900" b="1" dirty="0" err="1"/>
              <a:t>theory</a:t>
            </a:r>
            <a:r>
              <a:rPr lang="de-DE" sz="900" b="1" dirty="0"/>
              <a:t>: </a:t>
            </a:r>
            <a:r>
              <a:rPr lang="de-DE" sz="900" dirty="0"/>
              <a:t>(</a:t>
            </a:r>
            <a:r>
              <a:rPr lang="de-DE" sz="900" dirty="0" err="1"/>
              <a:t>single</a:t>
            </a:r>
            <a:r>
              <a:rPr lang="de-DE" sz="900" dirty="0"/>
              <a:t> </a:t>
            </a:r>
            <a:r>
              <a:rPr lang="de-DE" sz="900" dirty="0" err="1"/>
              <a:t>factor</a:t>
            </a:r>
            <a:r>
              <a:rPr lang="de-DE" sz="900" dirty="0"/>
              <a:t> </a:t>
            </a:r>
            <a:r>
              <a:rPr lang="de-DE" sz="900" dirty="0" err="1"/>
              <a:t>model</a:t>
            </a:r>
            <a:r>
              <a:rPr lang="de-DE" sz="900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sz="900" dirty="0"/>
              <a:t>More </a:t>
            </a:r>
            <a:r>
              <a:rPr lang="de-DE" sz="900" dirty="0" err="1"/>
              <a:t>factors</a:t>
            </a:r>
            <a:r>
              <a:rPr lang="de-DE" sz="900" dirty="0"/>
              <a:t> like </a:t>
            </a:r>
            <a:r>
              <a:rPr lang="de-DE" sz="900" dirty="0" err="1"/>
              <a:t>macro</a:t>
            </a:r>
            <a:r>
              <a:rPr lang="de-DE" sz="900" dirty="0"/>
              <a:t> </a:t>
            </a:r>
            <a:r>
              <a:rPr lang="de-DE" sz="900" dirty="0" err="1"/>
              <a:t>economic</a:t>
            </a:r>
            <a:r>
              <a:rPr lang="de-DE" sz="900" dirty="0"/>
              <a:t> </a:t>
            </a:r>
            <a:r>
              <a:rPr lang="de-DE" sz="900" dirty="0" err="1"/>
              <a:t>factors</a:t>
            </a:r>
            <a:r>
              <a:rPr lang="de-DE" sz="900" dirty="0"/>
              <a:t>, </a:t>
            </a:r>
            <a:r>
              <a:rPr lang="de-DE" sz="900" dirty="0" err="1"/>
              <a:t>e.g</a:t>
            </a:r>
            <a:r>
              <a:rPr lang="de-DE" sz="900" dirty="0"/>
              <a:t> </a:t>
            </a:r>
            <a:r>
              <a:rPr lang="de-DE" sz="900" dirty="0" err="1"/>
              <a:t>inflation</a:t>
            </a:r>
            <a:r>
              <a:rPr lang="de-DE" sz="900" dirty="0"/>
              <a:t> etc.</a:t>
            </a:r>
          </a:p>
          <a:p>
            <a:pPr marL="171450" indent="-171450">
              <a:buFontTx/>
              <a:buChar char="-"/>
            </a:pPr>
            <a:r>
              <a:rPr lang="de-DE" sz="900" dirty="0"/>
              <a:t>APT </a:t>
            </a:r>
            <a:r>
              <a:rPr lang="de-DE" sz="900" dirty="0" err="1"/>
              <a:t>uses</a:t>
            </a:r>
            <a:r>
              <a:rPr lang="de-DE" sz="900" dirty="0"/>
              <a:t> </a:t>
            </a:r>
            <a:r>
              <a:rPr lang="de-DE" sz="900" dirty="0" err="1"/>
              <a:t>fewer</a:t>
            </a:r>
            <a:r>
              <a:rPr lang="de-DE" sz="900" dirty="0"/>
              <a:t> </a:t>
            </a:r>
            <a:r>
              <a:rPr lang="de-DE" sz="900" dirty="0" err="1"/>
              <a:t>assumptions</a:t>
            </a:r>
            <a:r>
              <a:rPr lang="de-DE" sz="900" dirty="0"/>
              <a:t> </a:t>
            </a:r>
            <a:r>
              <a:rPr lang="de-DE" sz="900" dirty="0" err="1"/>
              <a:t>than</a:t>
            </a:r>
            <a:r>
              <a:rPr lang="de-DE" sz="900" dirty="0"/>
              <a:t> CAPM.</a:t>
            </a:r>
          </a:p>
          <a:p>
            <a:pPr marL="0" indent="0">
              <a:buFontTx/>
              <a:buNone/>
            </a:pPr>
            <a:endParaRPr lang="de-DE" sz="900" dirty="0"/>
          </a:p>
          <a:p>
            <a:pPr marL="0" indent="0">
              <a:buFontTx/>
              <a:buNone/>
            </a:pPr>
            <a:r>
              <a:rPr lang="de-DE" sz="900" b="1" u="sng" dirty="0">
                <a:sym typeface="Wingdings" panose="05000000000000000000" pitchFamily="2" charset="2"/>
              </a:rPr>
              <a:t> All </a:t>
            </a:r>
            <a:r>
              <a:rPr lang="de-DE" sz="900" b="1" u="sng" dirty="0" err="1">
                <a:sym typeface="Wingdings" panose="05000000000000000000" pitchFamily="2" charset="2"/>
              </a:rPr>
              <a:t>models</a:t>
            </a:r>
            <a:r>
              <a:rPr lang="de-DE" sz="900" b="1" u="sng" dirty="0">
                <a:sym typeface="Wingdings" panose="05000000000000000000" pitchFamily="2" charset="2"/>
              </a:rPr>
              <a:t> </a:t>
            </a:r>
            <a:r>
              <a:rPr lang="de-DE" sz="900" b="1" u="sng" dirty="0" err="1">
                <a:sym typeface="Wingdings" panose="05000000000000000000" pitchFamily="2" charset="2"/>
              </a:rPr>
              <a:t>have</a:t>
            </a:r>
            <a:r>
              <a:rPr lang="de-DE" sz="900" b="1" u="sng" dirty="0">
                <a:sym typeface="Wingdings" panose="05000000000000000000" pitchFamily="2" charset="2"/>
              </a:rPr>
              <a:t> </a:t>
            </a:r>
            <a:r>
              <a:rPr lang="de-DE" sz="900" b="1" u="sng" dirty="0" err="1">
                <a:sym typeface="Wingdings" panose="05000000000000000000" pitchFamily="2" charset="2"/>
              </a:rPr>
              <a:t>dificulties</a:t>
            </a:r>
            <a:r>
              <a:rPr lang="de-DE" sz="900" b="1" u="sng" dirty="0">
                <a:sym typeface="Wingdings" panose="05000000000000000000" pitchFamily="2" charset="2"/>
              </a:rPr>
              <a:t> </a:t>
            </a:r>
            <a:r>
              <a:rPr lang="de-DE" sz="900" b="1" u="sng" dirty="0" err="1">
                <a:sym typeface="Wingdings" panose="05000000000000000000" pitchFamily="2" charset="2"/>
              </a:rPr>
              <a:t>measuring</a:t>
            </a:r>
            <a:r>
              <a:rPr lang="de-DE" sz="900" b="1" u="sng" dirty="0">
                <a:sym typeface="Wingdings" panose="05000000000000000000" pitchFamily="2" charset="2"/>
              </a:rPr>
              <a:t> </a:t>
            </a:r>
            <a:r>
              <a:rPr lang="de-DE" sz="900" b="1" u="sng" dirty="0" err="1">
                <a:sym typeface="Wingdings" panose="05000000000000000000" pitchFamily="2" charset="2"/>
              </a:rPr>
              <a:t>expected</a:t>
            </a:r>
            <a:r>
              <a:rPr lang="de-DE" sz="900" b="1" u="sng" dirty="0">
                <a:sym typeface="Wingdings" panose="05000000000000000000" pitchFamily="2" charset="2"/>
              </a:rPr>
              <a:t> </a:t>
            </a:r>
            <a:r>
              <a:rPr lang="de-DE" sz="900" b="1" u="sng" dirty="0" err="1">
                <a:sym typeface="Wingdings" panose="05000000000000000000" pitchFamily="2" charset="2"/>
              </a:rPr>
              <a:t>return</a:t>
            </a:r>
            <a:r>
              <a:rPr lang="de-DE" sz="900" b="1" u="sng" dirty="0">
                <a:sym typeface="Wingdings" panose="05000000000000000000" pitchFamily="2" charset="2"/>
              </a:rPr>
              <a:t> and </a:t>
            </a:r>
            <a:r>
              <a:rPr lang="de-DE" sz="900" b="1" u="sng" dirty="0" err="1">
                <a:sym typeface="Wingdings" panose="05000000000000000000" pitchFamily="2" charset="2"/>
              </a:rPr>
              <a:t>volatility</a:t>
            </a:r>
            <a:r>
              <a:rPr lang="de-DE" sz="900" b="1" u="sng" dirty="0">
                <a:sym typeface="Wingdings" panose="05000000000000000000" pitchFamily="2" charset="2"/>
              </a:rPr>
              <a:t> !!!</a:t>
            </a:r>
            <a:endParaRPr lang="de-DE" sz="900" b="1" u="sng" dirty="0"/>
          </a:p>
          <a:p>
            <a:pPr marL="0" indent="0">
              <a:buFontTx/>
              <a:buNone/>
            </a:pPr>
            <a:endParaRPr lang="de-DE" sz="900" dirty="0"/>
          </a:p>
          <a:p>
            <a:pPr marL="0" indent="0">
              <a:buFontTx/>
              <a:buNone/>
            </a:pPr>
            <a:r>
              <a:rPr lang="de-DE" sz="900" dirty="0" err="1"/>
              <a:t>Black_litterman</a:t>
            </a:r>
            <a:r>
              <a:rPr lang="de-DE" sz="900" dirty="0"/>
              <a:t> </a:t>
            </a:r>
            <a:r>
              <a:rPr lang="de-DE" sz="900" dirty="0" err="1"/>
              <a:t>model</a:t>
            </a:r>
            <a:r>
              <a:rPr lang="de-DE" sz="900" dirty="0"/>
              <a:t>: </a:t>
            </a:r>
            <a:r>
              <a:rPr lang="de-DE" sz="900" dirty="0">
                <a:sym typeface="Wingdings" panose="05000000000000000000" pitchFamily="2" charset="2"/>
              </a:rPr>
              <a:t> find a </a:t>
            </a:r>
            <a:r>
              <a:rPr lang="de-DE" sz="900" dirty="0" err="1">
                <a:sym typeface="Wingdings" panose="05000000000000000000" pitchFamily="2" charset="2"/>
              </a:rPr>
              <a:t>first</a:t>
            </a:r>
            <a:r>
              <a:rPr lang="de-DE" sz="900" dirty="0">
                <a:sym typeface="Wingdings" panose="05000000000000000000" pitchFamily="2" charset="2"/>
              </a:rPr>
              <a:t> </a:t>
            </a:r>
            <a:r>
              <a:rPr lang="de-DE" sz="900" dirty="0" err="1">
                <a:sym typeface="Wingdings" panose="05000000000000000000" pitchFamily="2" charset="2"/>
              </a:rPr>
              <a:t>solution</a:t>
            </a:r>
            <a:r>
              <a:rPr lang="de-DE" sz="900" dirty="0">
                <a:sym typeface="Wingdings" panose="05000000000000000000" pitchFamily="2" charset="2"/>
              </a:rPr>
              <a:t> </a:t>
            </a:r>
            <a:r>
              <a:rPr lang="de-DE" sz="900" dirty="0" err="1">
                <a:sym typeface="Wingdings" panose="05000000000000000000" pitchFamily="2" charset="2"/>
              </a:rPr>
              <a:t>to</a:t>
            </a:r>
            <a:r>
              <a:rPr lang="de-DE" sz="900" dirty="0">
                <a:sym typeface="Wingdings" panose="05000000000000000000" pitchFamily="2" charset="2"/>
              </a:rPr>
              <a:t> </a:t>
            </a:r>
            <a:r>
              <a:rPr lang="de-DE" sz="900" dirty="0" err="1">
                <a:sym typeface="Wingdings" panose="05000000000000000000" pitchFamily="2" charset="2"/>
              </a:rPr>
              <a:t>measure</a:t>
            </a:r>
            <a:r>
              <a:rPr lang="de-DE" sz="900" dirty="0">
                <a:sym typeface="Wingdings" panose="05000000000000000000" pitchFamily="2" charset="2"/>
              </a:rPr>
              <a:t> </a:t>
            </a:r>
            <a:r>
              <a:rPr lang="de-DE" sz="900" dirty="0" err="1">
                <a:sym typeface="Wingdings" panose="05000000000000000000" pitchFamily="2" charset="2"/>
              </a:rPr>
              <a:t>expected</a:t>
            </a:r>
            <a:r>
              <a:rPr lang="de-DE" sz="900" dirty="0">
                <a:sym typeface="Wingdings" panose="05000000000000000000" pitchFamily="2" charset="2"/>
              </a:rPr>
              <a:t> </a:t>
            </a:r>
            <a:r>
              <a:rPr lang="de-DE" sz="900" dirty="0" err="1">
                <a:sym typeface="Wingdings" panose="05000000000000000000" pitchFamily="2" charset="2"/>
              </a:rPr>
              <a:t>returns</a:t>
            </a:r>
            <a:r>
              <a:rPr lang="de-DE" sz="900" dirty="0">
                <a:sym typeface="Wingdings" panose="05000000000000000000" pitchFamily="2" charset="2"/>
              </a:rPr>
              <a:t> </a:t>
            </a:r>
            <a:r>
              <a:rPr lang="de-DE" sz="900" dirty="0" err="1">
                <a:sym typeface="Wingdings" panose="05000000000000000000" pitchFamily="2" charset="2"/>
              </a:rPr>
              <a:t>by</a:t>
            </a:r>
            <a:r>
              <a:rPr lang="de-DE" sz="900" dirty="0">
                <a:sym typeface="Wingdings" panose="05000000000000000000" pitchFamily="2" charset="2"/>
              </a:rPr>
              <a:t> </a:t>
            </a:r>
            <a:r>
              <a:rPr lang="de-DE" sz="900" dirty="0" err="1">
                <a:sym typeface="Wingdings" panose="05000000000000000000" pitchFamily="2" charset="2"/>
              </a:rPr>
              <a:t>relying</a:t>
            </a:r>
            <a:r>
              <a:rPr lang="de-DE" sz="900" dirty="0">
                <a:sym typeface="Wingdings" panose="05000000000000000000" pitchFamily="2" charset="2"/>
              </a:rPr>
              <a:t> on </a:t>
            </a:r>
            <a:r>
              <a:rPr lang="de-DE" sz="900" dirty="0" err="1">
                <a:sym typeface="Wingdings" panose="05000000000000000000" pitchFamily="2" charset="2"/>
              </a:rPr>
              <a:t>priors</a:t>
            </a:r>
            <a:r>
              <a:rPr lang="de-DE" sz="900" dirty="0">
                <a:sym typeface="Wingdings" panose="05000000000000000000" pitchFamily="2" charset="2"/>
              </a:rPr>
              <a:t>!</a:t>
            </a:r>
            <a:endParaRPr lang="de-DE" sz="900" dirty="0"/>
          </a:p>
          <a:p>
            <a:pPr marL="0" indent="0">
              <a:buFontTx/>
              <a:buNone/>
            </a:pPr>
            <a:r>
              <a:rPr lang="de-DE" sz="900" dirty="0"/>
              <a:t>- </a:t>
            </a:r>
            <a:r>
              <a:rPr lang="de-DE" sz="900" dirty="0" err="1"/>
              <a:t>Developed</a:t>
            </a:r>
            <a:r>
              <a:rPr lang="de-DE" sz="900" dirty="0"/>
              <a:t> </a:t>
            </a:r>
            <a:r>
              <a:rPr lang="de-DE" sz="900" dirty="0" err="1"/>
              <a:t>by</a:t>
            </a:r>
            <a:r>
              <a:rPr lang="de-DE" sz="900" dirty="0"/>
              <a:t> Goldman-Sachs</a:t>
            </a:r>
          </a:p>
          <a:p>
            <a:pPr marL="0" indent="0">
              <a:buFontTx/>
              <a:buNone/>
            </a:pPr>
            <a:r>
              <a:rPr lang="de-DE" sz="900" dirty="0"/>
              <a:t>- Investors </a:t>
            </a:r>
            <a:r>
              <a:rPr lang="de-DE" sz="900" dirty="0" err="1"/>
              <a:t>have</a:t>
            </a:r>
            <a:r>
              <a:rPr lang="de-DE" sz="900" dirty="0"/>
              <a:t> </a:t>
            </a:r>
            <a:r>
              <a:rPr lang="de-DE" sz="900" dirty="0" err="1"/>
              <a:t>to</a:t>
            </a:r>
            <a:r>
              <a:rPr lang="de-DE" sz="900" dirty="0"/>
              <a:t> </a:t>
            </a:r>
            <a:r>
              <a:rPr lang="de-DE" sz="900" dirty="0" err="1"/>
              <a:t>state</a:t>
            </a:r>
            <a:r>
              <a:rPr lang="de-DE" sz="900" dirty="0"/>
              <a:t> </a:t>
            </a:r>
            <a:r>
              <a:rPr lang="de-DE" sz="900" dirty="0" err="1"/>
              <a:t>how</a:t>
            </a:r>
            <a:r>
              <a:rPr lang="de-DE" sz="900" dirty="0"/>
              <a:t> an </a:t>
            </a:r>
            <a:r>
              <a:rPr lang="de-DE" sz="900" dirty="0" err="1"/>
              <a:t>investement</a:t>
            </a:r>
            <a:r>
              <a:rPr lang="de-DE" sz="900" dirty="0"/>
              <a:t> </a:t>
            </a:r>
            <a:r>
              <a:rPr lang="de-DE" sz="900" dirty="0" err="1"/>
              <a:t>return</a:t>
            </a:r>
            <a:r>
              <a:rPr lang="de-DE" sz="900" dirty="0"/>
              <a:t> </a:t>
            </a:r>
            <a:r>
              <a:rPr lang="de-DE" sz="900" dirty="0" err="1"/>
              <a:t>deviates</a:t>
            </a:r>
            <a:r>
              <a:rPr lang="de-DE" sz="900" dirty="0"/>
              <a:t> </a:t>
            </a:r>
            <a:r>
              <a:rPr lang="de-DE" sz="900" dirty="0" err="1"/>
              <a:t>from</a:t>
            </a:r>
            <a:r>
              <a:rPr lang="de-DE" sz="900" dirty="0"/>
              <a:t> </a:t>
            </a:r>
            <a:r>
              <a:rPr lang="de-DE" sz="900" dirty="0" err="1"/>
              <a:t>the</a:t>
            </a:r>
            <a:r>
              <a:rPr lang="de-DE" sz="900" dirty="0"/>
              <a:t> </a:t>
            </a:r>
            <a:r>
              <a:rPr lang="de-DE" sz="900" dirty="0" err="1"/>
              <a:t>maket</a:t>
            </a:r>
            <a:r>
              <a:rPr lang="de-DE" sz="900" dirty="0"/>
              <a:t> </a:t>
            </a:r>
            <a:r>
              <a:rPr lang="de-DE" sz="900" dirty="0" err="1"/>
              <a:t>return</a:t>
            </a:r>
            <a:r>
              <a:rPr lang="de-DE" sz="900" dirty="0"/>
              <a:t> and </a:t>
            </a:r>
            <a:r>
              <a:rPr lang="de-DE" sz="900" dirty="0" err="1"/>
              <a:t>how</a:t>
            </a:r>
            <a:r>
              <a:rPr lang="de-DE" sz="900" dirty="0"/>
              <a:t> </a:t>
            </a:r>
            <a:r>
              <a:rPr lang="de-DE" sz="900" dirty="0" err="1"/>
              <a:t>confidence</a:t>
            </a:r>
            <a:r>
              <a:rPr lang="de-DE" sz="900" dirty="0"/>
              <a:t> </a:t>
            </a:r>
            <a:r>
              <a:rPr lang="de-DE" sz="900" dirty="0" err="1"/>
              <a:t>the</a:t>
            </a:r>
            <a:r>
              <a:rPr lang="de-DE" sz="900" dirty="0"/>
              <a:t> </a:t>
            </a:r>
            <a:r>
              <a:rPr lang="de-DE" sz="900" dirty="0" err="1"/>
              <a:t>investor</a:t>
            </a:r>
            <a:r>
              <a:rPr lang="de-DE" sz="900" dirty="0"/>
              <a:t> </a:t>
            </a:r>
            <a:r>
              <a:rPr lang="de-DE" sz="900" dirty="0" err="1"/>
              <a:t>is</a:t>
            </a:r>
            <a:r>
              <a:rPr lang="de-DE" sz="900" dirty="0"/>
              <a:t> in </a:t>
            </a:r>
            <a:r>
              <a:rPr lang="de-DE" sz="900" dirty="0" err="1"/>
              <a:t>his</a:t>
            </a:r>
            <a:r>
              <a:rPr lang="de-DE" sz="900" dirty="0"/>
              <a:t> </a:t>
            </a:r>
            <a:r>
              <a:rPr lang="de-DE" sz="900" dirty="0" err="1"/>
              <a:t>opinion</a:t>
            </a:r>
            <a:r>
              <a:rPr lang="de-DE" sz="900" dirty="0"/>
              <a:t>.</a:t>
            </a:r>
          </a:p>
          <a:p>
            <a:pPr marL="0" indent="0">
              <a:buFontTx/>
              <a:buNone/>
            </a:pPr>
            <a:endParaRPr lang="de-DE" sz="600" dirty="0"/>
          </a:p>
          <a:p>
            <a:pPr marL="0" indent="0">
              <a:buFontTx/>
              <a:buNone/>
            </a:pPr>
            <a:r>
              <a:rPr lang="de-DE" sz="900" dirty="0" err="1"/>
              <a:t>Shrinkage</a:t>
            </a:r>
            <a:r>
              <a:rPr lang="de-DE" sz="900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sz="900" dirty="0"/>
              <a:t>„Honey, I </a:t>
            </a:r>
            <a:r>
              <a:rPr lang="de-DE" sz="900" dirty="0" err="1"/>
              <a:t>shrunk</a:t>
            </a:r>
            <a:r>
              <a:rPr lang="de-DE" sz="900" dirty="0"/>
              <a:t> </a:t>
            </a:r>
            <a:r>
              <a:rPr lang="de-DE" sz="900" dirty="0" err="1"/>
              <a:t>the</a:t>
            </a:r>
            <a:r>
              <a:rPr lang="de-DE" sz="900" dirty="0"/>
              <a:t> sample </a:t>
            </a:r>
            <a:r>
              <a:rPr lang="de-DE" sz="900" dirty="0" err="1"/>
              <a:t>covariance</a:t>
            </a:r>
            <a:r>
              <a:rPr lang="de-DE" sz="900" dirty="0"/>
              <a:t> </a:t>
            </a:r>
            <a:r>
              <a:rPr lang="de-DE" sz="900" dirty="0" err="1"/>
              <a:t>matrix</a:t>
            </a:r>
            <a:r>
              <a:rPr lang="de-DE" sz="900" dirty="0"/>
              <a:t>“</a:t>
            </a:r>
          </a:p>
          <a:p>
            <a:pPr marL="171450" indent="-171450">
              <a:buFontTx/>
              <a:buChar char="-"/>
            </a:pPr>
            <a:r>
              <a:rPr lang="de-DE" sz="900" dirty="0"/>
              <a:t>Tries </a:t>
            </a:r>
            <a:r>
              <a:rPr lang="de-DE" sz="900" dirty="0" err="1"/>
              <a:t>to</a:t>
            </a:r>
            <a:r>
              <a:rPr lang="de-DE" sz="900" dirty="0"/>
              <a:t> find a </a:t>
            </a:r>
            <a:r>
              <a:rPr lang="de-DE" sz="900" dirty="0" err="1"/>
              <a:t>better</a:t>
            </a:r>
            <a:r>
              <a:rPr lang="de-DE" sz="900" dirty="0"/>
              <a:t> </a:t>
            </a:r>
            <a:r>
              <a:rPr lang="de-DE" sz="900" dirty="0" err="1"/>
              <a:t>way</a:t>
            </a:r>
            <a:r>
              <a:rPr lang="de-DE" sz="900" dirty="0"/>
              <a:t> </a:t>
            </a:r>
            <a:r>
              <a:rPr lang="de-DE" sz="900" dirty="0" err="1"/>
              <a:t>to</a:t>
            </a:r>
            <a:r>
              <a:rPr lang="de-DE" sz="900" dirty="0"/>
              <a:t> </a:t>
            </a:r>
            <a:r>
              <a:rPr lang="de-DE" sz="900" dirty="0" err="1"/>
              <a:t>measure</a:t>
            </a:r>
            <a:r>
              <a:rPr lang="de-DE" sz="900" dirty="0"/>
              <a:t> </a:t>
            </a:r>
            <a:r>
              <a:rPr lang="de-DE" sz="900" dirty="0" err="1"/>
              <a:t>volatility</a:t>
            </a:r>
            <a:r>
              <a:rPr lang="de-DE" sz="900" dirty="0"/>
              <a:t>/</a:t>
            </a:r>
            <a:r>
              <a:rPr lang="de-DE" sz="900" dirty="0" err="1"/>
              <a:t>smaple</a:t>
            </a:r>
            <a:r>
              <a:rPr lang="de-DE" sz="900" dirty="0"/>
              <a:t> </a:t>
            </a:r>
            <a:r>
              <a:rPr lang="de-DE" sz="900" dirty="0" err="1"/>
              <a:t>conavriance</a:t>
            </a:r>
            <a:r>
              <a:rPr lang="de-DE" sz="900" dirty="0"/>
              <a:t> </a:t>
            </a:r>
            <a:r>
              <a:rPr lang="de-DE" sz="900" dirty="0" err="1"/>
              <a:t>matrix</a:t>
            </a:r>
            <a:r>
              <a:rPr lang="de-DE" sz="900" dirty="0"/>
              <a:t> </a:t>
            </a:r>
            <a:r>
              <a:rPr lang="de-DE" sz="900" dirty="0" err="1"/>
              <a:t>using</a:t>
            </a:r>
            <a:r>
              <a:rPr lang="de-DE" sz="900" dirty="0"/>
              <a:t> </a:t>
            </a:r>
            <a:r>
              <a:rPr lang="de-DE" sz="900" dirty="0" err="1"/>
              <a:t>shrinkage</a:t>
            </a:r>
            <a:r>
              <a:rPr lang="de-DE" sz="900" dirty="0"/>
              <a:t>. </a:t>
            </a:r>
          </a:p>
          <a:p>
            <a:pPr marL="0" indent="0">
              <a:buFontTx/>
              <a:buNone/>
            </a:pPr>
            <a:endParaRPr lang="de-DE" sz="500" dirty="0"/>
          </a:p>
          <a:p>
            <a:pPr marL="0" indent="0">
              <a:buFontTx/>
              <a:buNone/>
            </a:pPr>
            <a:r>
              <a:rPr lang="de-DE" sz="900" dirty="0"/>
              <a:t>Deep Portfolio</a:t>
            </a:r>
          </a:p>
          <a:p>
            <a:pPr marL="171450" indent="-171450">
              <a:buFontTx/>
              <a:buChar char="-"/>
            </a:pPr>
            <a:r>
              <a:rPr lang="de-DE" sz="900" dirty="0"/>
              <a:t>First </a:t>
            </a:r>
            <a:r>
              <a:rPr lang="de-DE" sz="900" dirty="0" err="1"/>
              <a:t>paper</a:t>
            </a:r>
            <a:r>
              <a:rPr lang="de-DE" sz="900" dirty="0"/>
              <a:t> </a:t>
            </a:r>
            <a:r>
              <a:rPr lang="de-DE" sz="900" dirty="0" err="1"/>
              <a:t>that</a:t>
            </a:r>
            <a:r>
              <a:rPr lang="de-DE" sz="900" dirty="0"/>
              <a:t> </a:t>
            </a:r>
            <a:r>
              <a:rPr lang="de-DE" sz="900" dirty="0" err="1"/>
              <a:t>uses</a:t>
            </a:r>
            <a:r>
              <a:rPr lang="de-DE" sz="900" dirty="0"/>
              <a:t> </a:t>
            </a:r>
            <a:r>
              <a:rPr lang="de-DE" sz="900" dirty="0" err="1"/>
              <a:t>deep</a:t>
            </a:r>
            <a:r>
              <a:rPr lang="de-DE" sz="900" dirty="0"/>
              <a:t> </a:t>
            </a:r>
            <a:r>
              <a:rPr lang="de-DE" sz="900" dirty="0" err="1"/>
              <a:t>learning</a:t>
            </a:r>
            <a:r>
              <a:rPr lang="de-DE" sz="900" dirty="0"/>
              <a:t> </a:t>
            </a:r>
            <a:r>
              <a:rPr lang="de-DE" sz="900" dirty="0" err="1"/>
              <a:t>to</a:t>
            </a:r>
            <a:r>
              <a:rPr lang="de-DE" sz="900" dirty="0"/>
              <a:t> </a:t>
            </a:r>
            <a:r>
              <a:rPr lang="de-DE" sz="900" dirty="0" err="1"/>
              <a:t>create</a:t>
            </a:r>
            <a:r>
              <a:rPr lang="de-DE" sz="900" dirty="0"/>
              <a:t> an optimal stock </a:t>
            </a:r>
            <a:r>
              <a:rPr lang="de-DE" sz="900" dirty="0" err="1"/>
              <a:t>portfolio</a:t>
            </a:r>
            <a:r>
              <a:rPr lang="de-DE" sz="900" dirty="0"/>
              <a:t>.</a:t>
            </a:r>
          </a:p>
          <a:p>
            <a:pPr marL="171450" indent="-171450">
              <a:buFontTx/>
              <a:buChar char="-"/>
            </a:pPr>
            <a:r>
              <a:rPr lang="de-DE" sz="900" dirty="0" err="1"/>
              <a:t>Authors</a:t>
            </a:r>
            <a:r>
              <a:rPr lang="de-DE" sz="900" dirty="0"/>
              <a:t> </a:t>
            </a:r>
            <a:r>
              <a:rPr lang="de-DE" sz="900" dirty="0" err="1"/>
              <a:t>try</a:t>
            </a:r>
            <a:r>
              <a:rPr lang="de-DE" sz="900" dirty="0"/>
              <a:t> </a:t>
            </a:r>
            <a:r>
              <a:rPr lang="de-DE" sz="900" dirty="0" err="1"/>
              <a:t>to</a:t>
            </a:r>
            <a:r>
              <a:rPr lang="de-DE" sz="900" dirty="0"/>
              <a:t> </a:t>
            </a:r>
            <a:r>
              <a:rPr lang="de-DE" sz="900" dirty="0" err="1"/>
              <a:t>apply</a:t>
            </a:r>
            <a:r>
              <a:rPr lang="de-DE" sz="900" dirty="0"/>
              <a:t> </a:t>
            </a:r>
            <a:r>
              <a:rPr lang="de-DE" sz="900" dirty="0" err="1"/>
              <a:t>autoencoders</a:t>
            </a:r>
            <a:r>
              <a:rPr lang="de-DE" sz="900" dirty="0"/>
              <a:t> </a:t>
            </a:r>
            <a:r>
              <a:rPr lang="de-DE" sz="900" dirty="0" err="1"/>
              <a:t>to</a:t>
            </a:r>
            <a:r>
              <a:rPr lang="de-DE" sz="900" dirty="0"/>
              <a:t> </a:t>
            </a:r>
            <a:r>
              <a:rPr lang="de-DE" sz="900" dirty="0" err="1"/>
              <a:t>beat</a:t>
            </a:r>
            <a:r>
              <a:rPr lang="de-DE" sz="900" dirty="0"/>
              <a:t> </a:t>
            </a:r>
            <a:r>
              <a:rPr lang="de-DE" sz="900" dirty="0" err="1"/>
              <a:t>the</a:t>
            </a:r>
            <a:r>
              <a:rPr lang="de-DE" sz="900" dirty="0"/>
              <a:t> </a:t>
            </a:r>
            <a:r>
              <a:rPr lang="de-DE" sz="900" dirty="0" err="1"/>
              <a:t>index</a:t>
            </a:r>
            <a:r>
              <a:rPr lang="de-DE" sz="900" dirty="0"/>
              <a:t> and </a:t>
            </a:r>
            <a:r>
              <a:rPr lang="de-DE" sz="900" dirty="0" err="1"/>
              <a:t>show</a:t>
            </a:r>
            <a:r>
              <a:rPr lang="de-DE" sz="900" dirty="0"/>
              <a:t> promising </a:t>
            </a:r>
            <a:r>
              <a:rPr lang="de-DE" sz="900" dirty="0" err="1"/>
              <a:t>results</a:t>
            </a:r>
            <a:r>
              <a:rPr lang="de-DE" sz="900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606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000" dirty="0"/>
              <a:t>ANNs </a:t>
            </a:r>
            <a:r>
              <a:rPr lang="de-DE" sz="1000" dirty="0" err="1"/>
              <a:t>became</a:t>
            </a:r>
            <a:r>
              <a:rPr lang="de-DE" sz="1000" dirty="0"/>
              <a:t> </a:t>
            </a:r>
            <a:r>
              <a:rPr lang="de-DE" sz="1000" dirty="0" err="1"/>
              <a:t>more</a:t>
            </a:r>
            <a:r>
              <a:rPr lang="de-DE" sz="1000" dirty="0"/>
              <a:t> </a:t>
            </a:r>
            <a:r>
              <a:rPr lang="de-DE" sz="1000" dirty="0" err="1"/>
              <a:t>applicable</a:t>
            </a:r>
            <a:r>
              <a:rPr lang="de-DE" sz="1000" dirty="0"/>
              <a:t> </a:t>
            </a:r>
            <a:r>
              <a:rPr lang="de-DE" sz="1000" dirty="0" err="1"/>
              <a:t>over</a:t>
            </a:r>
            <a:r>
              <a:rPr lang="de-DE" sz="1000" dirty="0"/>
              <a:t> time </a:t>
            </a:r>
            <a:r>
              <a:rPr lang="de-DE" sz="1000" dirty="0" err="1"/>
              <a:t>because</a:t>
            </a:r>
            <a:r>
              <a:rPr lang="de-DE" sz="1000" dirty="0"/>
              <a:t> </a:t>
            </a:r>
            <a:r>
              <a:rPr lang="de-DE" sz="1000" dirty="0" err="1"/>
              <a:t>training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r>
              <a:rPr lang="de-DE" sz="1000" dirty="0"/>
              <a:t> </a:t>
            </a:r>
            <a:r>
              <a:rPr lang="de-DE" sz="1000" dirty="0" err="1"/>
              <a:t>is</a:t>
            </a:r>
            <a:r>
              <a:rPr lang="de-DE" sz="1000" dirty="0"/>
              <a:t> </a:t>
            </a:r>
            <a:r>
              <a:rPr lang="de-DE" sz="1000" dirty="0" err="1"/>
              <a:t>now</a:t>
            </a:r>
            <a:r>
              <a:rPr lang="de-DE" sz="1000" dirty="0"/>
              <a:t> </a:t>
            </a:r>
            <a:r>
              <a:rPr lang="de-DE" sz="1000" dirty="0" err="1"/>
              <a:t>easier</a:t>
            </a:r>
            <a:r>
              <a:rPr lang="de-DE" sz="1000" dirty="0"/>
              <a:t>.</a:t>
            </a:r>
          </a:p>
          <a:p>
            <a:endParaRPr lang="de-DE" sz="1000" u="sng" dirty="0"/>
          </a:p>
          <a:p>
            <a:r>
              <a:rPr lang="de-DE" sz="1000" u="sng" dirty="0"/>
              <a:t>Backpropagation</a:t>
            </a:r>
            <a:r>
              <a:rPr lang="de-DE" sz="1000" dirty="0"/>
              <a:t> (</a:t>
            </a:r>
            <a:r>
              <a:rPr lang="de-DE" sz="1000" dirty="0" err="1"/>
              <a:t>Werbos</a:t>
            </a:r>
            <a:r>
              <a:rPr lang="de-DE" sz="1000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sz="1000" dirty="0" err="1"/>
              <a:t>Foundation</a:t>
            </a:r>
            <a:r>
              <a:rPr lang="de-DE" sz="1000" dirty="0"/>
              <a:t> </a:t>
            </a:r>
            <a:r>
              <a:rPr lang="de-DE" sz="1000" dirty="0" err="1"/>
              <a:t>to</a:t>
            </a:r>
            <a:r>
              <a:rPr lang="de-DE" sz="1000" dirty="0"/>
              <a:t> </a:t>
            </a:r>
            <a:r>
              <a:rPr lang="de-DE" sz="1000" dirty="0" err="1"/>
              <a:t>train</a:t>
            </a:r>
            <a:r>
              <a:rPr lang="de-DE" sz="1000" dirty="0"/>
              <a:t> ANNs</a:t>
            </a:r>
          </a:p>
          <a:p>
            <a:pPr marL="0" indent="0">
              <a:buFontTx/>
              <a:buNone/>
            </a:pPr>
            <a:endParaRPr lang="de-DE" sz="1000" u="sng" dirty="0"/>
          </a:p>
          <a:p>
            <a:pPr marL="0" indent="0">
              <a:buFontTx/>
              <a:buNone/>
            </a:pPr>
            <a:r>
              <a:rPr lang="de-DE" sz="1000" u="sng" dirty="0"/>
              <a:t>RNNs</a:t>
            </a:r>
          </a:p>
          <a:p>
            <a:pPr marL="171450" indent="-171450">
              <a:buFontTx/>
              <a:buChar char="-"/>
            </a:pPr>
            <a:r>
              <a:rPr lang="de-DE" sz="1000" dirty="0"/>
              <a:t>First ANN </a:t>
            </a:r>
            <a:r>
              <a:rPr lang="de-DE" sz="1000" dirty="0" err="1"/>
              <a:t>able</a:t>
            </a:r>
            <a:r>
              <a:rPr lang="de-DE" sz="1000" dirty="0"/>
              <a:t> </a:t>
            </a:r>
            <a:r>
              <a:rPr lang="de-DE" sz="1000" dirty="0" err="1"/>
              <a:t>to</a:t>
            </a:r>
            <a:r>
              <a:rPr lang="de-DE" sz="1000" dirty="0"/>
              <a:t> </a:t>
            </a:r>
            <a:r>
              <a:rPr lang="de-DE" sz="1000" dirty="0" err="1"/>
              <a:t>process</a:t>
            </a:r>
            <a:r>
              <a:rPr lang="de-DE" sz="1000" dirty="0"/>
              <a:t> </a:t>
            </a:r>
            <a:r>
              <a:rPr lang="de-DE" sz="1000" dirty="0" err="1"/>
              <a:t>sequential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!</a:t>
            </a:r>
          </a:p>
          <a:p>
            <a:pPr marL="171450" indent="-171450">
              <a:buFontTx/>
              <a:buChar char="-"/>
            </a:pPr>
            <a:r>
              <a:rPr lang="de-DE" sz="1000" b="1" dirty="0" err="1"/>
              <a:t>Timeseries</a:t>
            </a:r>
            <a:r>
              <a:rPr lang="de-DE" sz="1000" b="1" dirty="0"/>
              <a:t> </a:t>
            </a:r>
            <a:r>
              <a:rPr lang="de-DE" sz="1000" b="1" dirty="0" err="1"/>
              <a:t>forecasting</a:t>
            </a:r>
            <a:r>
              <a:rPr lang="de-DE" sz="1000" b="1" dirty="0"/>
              <a:t> </a:t>
            </a:r>
            <a:r>
              <a:rPr lang="de-DE" sz="1000" b="1" dirty="0" err="1"/>
              <a:t>is</a:t>
            </a:r>
            <a:r>
              <a:rPr lang="de-DE" sz="1000" b="1" dirty="0"/>
              <a:t> </a:t>
            </a:r>
            <a:r>
              <a:rPr lang="de-DE" sz="1000" b="1" dirty="0" err="1"/>
              <a:t>now</a:t>
            </a:r>
            <a:r>
              <a:rPr lang="de-DE" sz="1000" b="1" dirty="0"/>
              <a:t> possible </a:t>
            </a:r>
            <a:r>
              <a:rPr lang="de-DE" sz="1000" b="1" dirty="0" err="1"/>
              <a:t>with</a:t>
            </a:r>
            <a:r>
              <a:rPr lang="de-DE" sz="1000" b="1" dirty="0"/>
              <a:t> </a:t>
            </a:r>
            <a:r>
              <a:rPr lang="de-DE" sz="1000" b="1" dirty="0" err="1"/>
              <a:t>deep</a:t>
            </a:r>
            <a:r>
              <a:rPr lang="de-DE" sz="1000" b="1" dirty="0"/>
              <a:t> </a:t>
            </a:r>
            <a:r>
              <a:rPr lang="de-DE" sz="1000" b="1" dirty="0" err="1"/>
              <a:t>learning</a:t>
            </a:r>
            <a:r>
              <a:rPr lang="de-DE" sz="1000" b="1" dirty="0"/>
              <a:t>!</a:t>
            </a:r>
          </a:p>
          <a:p>
            <a:pPr marL="0" indent="0">
              <a:buFontTx/>
              <a:buNone/>
            </a:pPr>
            <a:endParaRPr lang="de-DE" sz="1000" dirty="0"/>
          </a:p>
          <a:p>
            <a:pPr marL="0" indent="0">
              <a:buFontTx/>
              <a:buNone/>
            </a:pPr>
            <a:r>
              <a:rPr lang="de-DE" sz="1000" dirty="0"/>
              <a:t>BTT</a:t>
            </a:r>
          </a:p>
          <a:p>
            <a:pPr marL="171450" indent="-171450">
              <a:buFontTx/>
              <a:buChar char="-"/>
            </a:pPr>
            <a:r>
              <a:rPr lang="de-DE" sz="1000" dirty="0"/>
              <a:t>Training RNNs </a:t>
            </a:r>
            <a:r>
              <a:rPr lang="de-DE" sz="1000" dirty="0" err="1"/>
              <a:t>is</a:t>
            </a:r>
            <a:r>
              <a:rPr lang="de-DE" sz="1000" dirty="0"/>
              <a:t> </a:t>
            </a:r>
            <a:r>
              <a:rPr lang="de-DE" sz="1000" dirty="0" err="1"/>
              <a:t>now</a:t>
            </a:r>
            <a:r>
              <a:rPr lang="de-DE" sz="1000" dirty="0"/>
              <a:t> possible!</a:t>
            </a:r>
          </a:p>
          <a:p>
            <a:pPr marL="171450" indent="-171450">
              <a:buFontTx/>
              <a:buChar char="-"/>
            </a:pPr>
            <a:r>
              <a:rPr lang="de-DE" sz="1000" dirty="0" err="1"/>
              <a:t>Trainig</a:t>
            </a:r>
            <a:r>
              <a:rPr lang="de-DE" sz="1000" dirty="0"/>
              <a:t> </a:t>
            </a:r>
            <a:r>
              <a:rPr lang="de-DE" sz="1000" dirty="0" err="1"/>
              <a:t>becomes</a:t>
            </a:r>
            <a:r>
              <a:rPr lang="de-DE" sz="1000" dirty="0"/>
              <a:t> </a:t>
            </a:r>
            <a:r>
              <a:rPr lang="de-DE" sz="1000" dirty="0" err="1"/>
              <a:t>more</a:t>
            </a:r>
            <a:r>
              <a:rPr lang="de-DE" sz="1000" dirty="0"/>
              <a:t> </a:t>
            </a:r>
            <a:r>
              <a:rPr lang="de-DE" sz="1000" dirty="0" err="1"/>
              <a:t>computational</a:t>
            </a:r>
            <a:r>
              <a:rPr lang="de-DE" sz="1000" dirty="0"/>
              <a:t> expensive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more</a:t>
            </a:r>
            <a:r>
              <a:rPr lang="de-DE" sz="1000" dirty="0"/>
              <a:t> </a:t>
            </a:r>
            <a:r>
              <a:rPr lang="de-DE" sz="1000" dirty="0" err="1"/>
              <a:t>timesteps</a:t>
            </a:r>
            <a:r>
              <a:rPr lang="de-DE" sz="1000" dirty="0"/>
              <a:t> </a:t>
            </a:r>
            <a:r>
              <a:rPr lang="de-DE" sz="1000" dirty="0" err="1"/>
              <a:t>are</a:t>
            </a:r>
            <a:r>
              <a:rPr lang="de-DE" sz="1000" dirty="0"/>
              <a:t> </a:t>
            </a:r>
            <a:r>
              <a:rPr lang="de-DE" sz="1000" dirty="0" err="1"/>
              <a:t>processed</a:t>
            </a:r>
            <a:r>
              <a:rPr lang="de-DE" sz="1000" dirty="0"/>
              <a:t>. </a:t>
            </a:r>
          </a:p>
          <a:p>
            <a:pPr marL="628650" lvl="1" indent="-171450">
              <a:buFontTx/>
              <a:buChar char="-"/>
            </a:pPr>
            <a:r>
              <a:rPr lang="de-DE" sz="1000" b="1" dirty="0">
                <a:sym typeface="Wingdings" panose="05000000000000000000" pitchFamily="2" charset="2"/>
              </a:rPr>
              <a:t></a:t>
            </a:r>
            <a:r>
              <a:rPr lang="de-DE" sz="1000" b="1" dirty="0" err="1"/>
              <a:t>Vanishing</a:t>
            </a:r>
            <a:r>
              <a:rPr lang="de-DE" sz="1000" b="1" dirty="0"/>
              <a:t> </a:t>
            </a:r>
            <a:r>
              <a:rPr lang="de-DE" sz="1000" b="1" dirty="0" err="1"/>
              <a:t>or</a:t>
            </a:r>
            <a:r>
              <a:rPr lang="de-DE" sz="1000" b="1" dirty="0"/>
              <a:t> </a:t>
            </a:r>
            <a:r>
              <a:rPr lang="de-DE" sz="1000" b="1" dirty="0" err="1"/>
              <a:t>exploding</a:t>
            </a:r>
            <a:r>
              <a:rPr lang="de-DE" sz="1000" b="1" dirty="0"/>
              <a:t> </a:t>
            </a:r>
            <a:r>
              <a:rPr lang="de-DE" sz="1000" b="1" dirty="0" err="1"/>
              <a:t>gradient</a:t>
            </a:r>
            <a:r>
              <a:rPr lang="de-DE" sz="1000" b="1" dirty="0"/>
              <a:t> </a:t>
            </a:r>
            <a:r>
              <a:rPr lang="de-DE" sz="1000" b="1" dirty="0" err="1"/>
              <a:t>problem</a:t>
            </a:r>
            <a:endParaRPr lang="de-DE" sz="1000" b="1" dirty="0"/>
          </a:p>
          <a:p>
            <a:pPr marL="0" indent="0">
              <a:buFontTx/>
              <a:buNone/>
            </a:pPr>
            <a:endParaRPr lang="de-DE" sz="1000" dirty="0"/>
          </a:p>
          <a:p>
            <a:pPr marL="0" indent="0">
              <a:buFontTx/>
              <a:buNone/>
            </a:pPr>
            <a:r>
              <a:rPr lang="de-DE" sz="1000" dirty="0"/>
              <a:t>LSTMs</a:t>
            </a:r>
          </a:p>
          <a:p>
            <a:pPr marL="171450" indent="-171450">
              <a:buFontTx/>
              <a:buChar char="-"/>
            </a:pPr>
            <a:r>
              <a:rPr lang="de-DE" sz="1000" dirty="0"/>
              <a:t>Hochreiter </a:t>
            </a:r>
            <a:r>
              <a:rPr lang="de-DE" sz="1000" dirty="0" err="1"/>
              <a:t>studied</a:t>
            </a:r>
            <a:r>
              <a:rPr lang="de-DE" sz="1000" dirty="0"/>
              <a:t> in Munich at </a:t>
            </a:r>
            <a:r>
              <a:rPr lang="de-DE" sz="1000" dirty="0" err="1"/>
              <a:t>the</a:t>
            </a:r>
            <a:r>
              <a:rPr lang="de-DE" sz="1000" dirty="0"/>
              <a:t> LMU</a:t>
            </a:r>
          </a:p>
          <a:p>
            <a:pPr marL="171450" indent="-171450">
              <a:buFontTx/>
              <a:buChar char="-"/>
            </a:pPr>
            <a:r>
              <a:rPr lang="de-DE" sz="1000" b="1" dirty="0"/>
              <a:t>LSTMs </a:t>
            </a:r>
            <a:r>
              <a:rPr lang="de-DE" sz="1000" b="1" dirty="0" err="1"/>
              <a:t>cells</a:t>
            </a:r>
            <a:r>
              <a:rPr lang="de-DE" sz="1000" b="1" dirty="0"/>
              <a:t> </a:t>
            </a:r>
            <a:r>
              <a:rPr lang="de-DE" sz="1000" b="1" dirty="0" err="1"/>
              <a:t>are</a:t>
            </a:r>
            <a:r>
              <a:rPr lang="de-DE" sz="1000" b="1" dirty="0"/>
              <a:t> </a:t>
            </a:r>
            <a:r>
              <a:rPr lang="de-DE" sz="1000" b="1" dirty="0" err="1"/>
              <a:t>able</a:t>
            </a:r>
            <a:r>
              <a:rPr lang="de-DE" sz="1000" b="1" dirty="0"/>
              <a:t> </a:t>
            </a:r>
            <a:r>
              <a:rPr lang="de-DE" sz="1000" b="1" dirty="0" err="1"/>
              <a:t>to</a:t>
            </a:r>
            <a:r>
              <a:rPr lang="de-DE" sz="1000" b="1" dirty="0"/>
              <a:t> </a:t>
            </a:r>
            <a:r>
              <a:rPr lang="de-DE" sz="1000" b="1" dirty="0" err="1"/>
              <a:t>forget</a:t>
            </a:r>
            <a:r>
              <a:rPr lang="de-DE" sz="1000" b="1" dirty="0"/>
              <a:t>!</a:t>
            </a:r>
          </a:p>
          <a:p>
            <a:pPr marL="0" indent="0">
              <a:buFontTx/>
              <a:buNone/>
            </a:pPr>
            <a:endParaRPr lang="de-DE" sz="1000" dirty="0"/>
          </a:p>
          <a:p>
            <a:pPr marL="0" indent="0">
              <a:buFontTx/>
              <a:buNone/>
            </a:pPr>
            <a:r>
              <a:rPr lang="de-DE" sz="1000" dirty="0"/>
              <a:t>Autoencoders</a:t>
            </a:r>
          </a:p>
          <a:p>
            <a:pPr marL="171450" indent="-171450">
              <a:buFontTx/>
              <a:buChar char="-"/>
            </a:pPr>
            <a:r>
              <a:rPr lang="de-DE" sz="1000" dirty="0"/>
              <a:t>Autoencoders </a:t>
            </a:r>
            <a:r>
              <a:rPr lang="de-DE" sz="1000" dirty="0" err="1"/>
              <a:t>are</a:t>
            </a:r>
            <a:r>
              <a:rPr lang="de-DE" sz="1000" dirty="0"/>
              <a:t> ANNs </a:t>
            </a:r>
            <a:r>
              <a:rPr lang="de-DE" sz="1000" dirty="0" err="1"/>
              <a:t>that</a:t>
            </a:r>
            <a:r>
              <a:rPr lang="de-DE" sz="1000" dirty="0"/>
              <a:t> </a:t>
            </a:r>
            <a:r>
              <a:rPr lang="de-DE" sz="1000" dirty="0" err="1"/>
              <a:t>attempts</a:t>
            </a:r>
            <a:r>
              <a:rPr lang="de-DE" sz="1000" dirty="0"/>
              <a:t> </a:t>
            </a:r>
            <a:r>
              <a:rPr lang="de-DE" sz="1000" dirty="0" err="1"/>
              <a:t>to</a:t>
            </a:r>
            <a:r>
              <a:rPr lang="de-DE" sz="1000" dirty="0"/>
              <a:t> </a:t>
            </a:r>
            <a:r>
              <a:rPr lang="de-DE" sz="1000" dirty="0" err="1"/>
              <a:t>recreate</a:t>
            </a:r>
            <a:r>
              <a:rPr lang="de-DE" sz="1000" dirty="0"/>
              <a:t> ist </a:t>
            </a:r>
            <a:r>
              <a:rPr lang="de-DE" sz="1000" dirty="0" err="1"/>
              <a:t>input</a:t>
            </a:r>
            <a:r>
              <a:rPr lang="de-DE" sz="1000" dirty="0"/>
              <a:t> </a:t>
            </a:r>
            <a:r>
              <a:rPr lang="de-DE" sz="1000" dirty="0" err="1"/>
              <a:t>as</a:t>
            </a:r>
            <a:r>
              <a:rPr lang="de-DE" sz="1000" dirty="0"/>
              <a:t> </a:t>
            </a:r>
            <a:r>
              <a:rPr lang="de-DE" sz="1000" dirty="0" err="1"/>
              <a:t>its</a:t>
            </a:r>
            <a:r>
              <a:rPr lang="de-DE" sz="1000" dirty="0"/>
              <a:t> </a:t>
            </a:r>
            <a:r>
              <a:rPr lang="de-DE" sz="1000" dirty="0" err="1"/>
              <a:t>output</a:t>
            </a:r>
            <a:r>
              <a:rPr lang="de-DE" sz="1000" dirty="0"/>
              <a:t>. </a:t>
            </a:r>
          </a:p>
          <a:p>
            <a:pPr marL="171450" indent="-171450">
              <a:buFontTx/>
              <a:buChar char="-"/>
            </a:pPr>
            <a:r>
              <a:rPr lang="de-DE" sz="1000" dirty="0"/>
              <a:t>Autoencoders </a:t>
            </a:r>
            <a:r>
              <a:rPr lang="de-DE" sz="1000" dirty="0" err="1"/>
              <a:t>are</a:t>
            </a:r>
            <a:r>
              <a:rPr lang="de-DE" sz="1000" dirty="0"/>
              <a:t> </a:t>
            </a:r>
            <a:r>
              <a:rPr lang="de-DE" sz="1000" dirty="0" err="1"/>
              <a:t>used</a:t>
            </a:r>
            <a:r>
              <a:rPr lang="de-DE" sz="1000" dirty="0"/>
              <a:t> </a:t>
            </a:r>
            <a:r>
              <a:rPr lang="de-DE" sz="1000" dirty="0" err="1"/>
              <a:t>by</a:t>
            </a:r>
            <a:r>
              <a:rPr lang="de-DE" sz="1000" dirty="0"/>
              <a:t> Heaton in </a:t>
            </a:r>
            <a:r>
              <a:rPr lang="de-DE" sz="1000" dirty="0" err="1"/>
              <a:t>their</a:t>
            </a:r>
            <a:r>
              <a:rPr lang="de-DE" sz="1000" dirty="0"/>
              <a:t> </a:t>
            </a:r>
            <a:r>
              <a:rPr lang="de-DE" sz="1000" dirty="0" err="1"/>
              <a:t>paper</a:t>
            </a:r>
            <a:r>
              <a:rPr lang="de-DE" sz="1000" dirty="0"/>
              <a:t> on Deep </a:t>
            </a:r>
            <a:r>
              <a:rPr lang="de-DE" sz="1000" dirty="0" err="1"/>
              <a:t>portfolio</a:t>
            </a:r>
            <a:r>
              <a:rPr lang="de-DE" sz="1000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719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2815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All 4 </a:t>
            </a:r>
            <a:r>
              <a:rPr lang="de-DE" dirty="0" err="1"/>
              <a:t>graphs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different </a:t>
            </a:r>
            <a:r>
              <a:rPr lang="de-DE" dirty="0" err="1"/>
              <a:t>timersies</a:t>
            </a:r>
            <a:r>
              <a:rPr lang="de-DE" dirty="0"/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Bottom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outlier</a:t>
            </a:r>
            <a:endParaRPr lang="de-DE" dirty="0">
              <a:sym typeface="Wingdings" panose="05000000000000000000" pitchFamily="2" charset="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Bottom </a:t>
            </a:r>
            <a:r>
              <a:rPr lang="de-DE" dirty="0" err="1">
                <a:sym typeface="Wingdings" panose="05000000000000000000" pitchFamily="2" charset="2"/>
              </a:rPr>
              <a:t>left</a:t>
            </a:r>
            <a:r>
              <a:rPr lang="de-DE" dirty="0">
                <a:sym typeface="Wingdings" panose="05000000000000000000" pitchFamily="2" charset="2"/>
              </a:rPr>
              <a:t>  linear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Top  3rd and 2nd </a:t>
            </a:r>
            <a:r>
              <a:rPr lang="de-DE" dirty="0" err="1">
                <a:sym typeface="Wingdings" panose="05000000000000000000" pitchFamily="2" charset="2"/>
              </a:rPr>
              <a:t>order</a:t>
            </a:r>
            <a:r>
              <a:rPr lang="de-DE" dirty="0">
                <a:sym typeface="Wingdings" panose="05000000000000000000" pitchFamily="2" charset="2"/>
              </a:rPr>
              <a:t> polynomial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Shrinkage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methods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deal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cleaning</a:t>
            </a:r>
            <a:r>
              <a:rPr lang="de-DE" dirty="0">
                <a:sym typeface="Wingdings" panose="05000000000000000000" pitchFamily="2" charset="2"/>
              </a:rPr>
              <a:t>/</a:t>
            </a:r>
            <a:r>
              <a:rPr lang="de-DE" dirty="0" err="1">
                <a:sym typeface="Wingdings" panose="05000000000000000000" pitchFamily="2" charset="2"/>
              </a:rPr>
              <a:t>adjusting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sample </a:t>
            </a:r>
            <a:r>
              <a:rPr lang="de-DE" dirty="0" err="1">
                <a:sym typeface="Wingdings" panose="05000000000000000000" pitchFamily="2" charset="2"/>
              </a:rPr>
              <a:t>covariance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matrix</a:t>
            </a:r>
            <a:r>
              <a:rPr lang="de-DE" dirty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9281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0328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722" y="265489"/>
            <a:ext cx="1653087" cy="49770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1" b="-1"/>
          <a:stretch/>
        </p:blipFill>
        <p:spPr>
          <a:xfrm>
            <a:off x="-2" y="1159496"/>
            <a:ext cx="12192002" cy="56985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08791" y="1570616"/>
            <a:ext cx="11360075" cy="55939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08791" y="2248346"/>
            <a:ext cx="11360075" cy="892884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51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159496"/>
            <a:ext cx="12192000" cy="5698504"/>
          </a:xfrm>
          <a:prstGeom prst="rect">
            <a:avLst/>
          </a:prstGeom>
          <a:solidFill>
            <a:srgbClr val="062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itel 1"/>
          <p:cNvSpPr>
            <a:spLocks noGrp="1"/>
          </p:cNvSpPr>
          <p:nvPr>
            <p:ph type="ctrTitle"/>
          </p:nvPr>
        </p:nvSpPr>
        <p:spPr>
          <a:xfrm>
            <a:off x="408791" y="1570616"/>
            <a:ext cx="11360075" cy="55939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08791" y="2130014"/>
            <a:ext cx="7713233" cy="4260028"/>
          </a:xfrm>
        </p:spPr>
        <p:txBody>
          <a:bodyPr>
            <a:normAutofit/>
          </a:bodyPr>
          <a:lstStyle>
            <a:lvl1pPr marL="0" indent="-360000" algn="l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Aufzählungspunkt hinzufügen</a:t>
            </a:r>
          </a:p>
          <a:p>
            <a:r>
              <a:rPr lang="de-DE" dirty="0"/>
              <a:t>Aufzählungspunkt hinzufügen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idx="13"/>
          </p:nvPr>
        </p:nvSpPr>
        <p:spPr>
          <a:xfrm>
            <a:off x="8283388" y="3238052"/>
            <a:ext cx="3908612" cy="361994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722" y="265489"/>
            <a:ext cx="1653087" cy="49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33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4497" y="1825625"/>
            <a:ext cx="11189064" cy="4295476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856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5515304" cy="427396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21361" cy="42739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20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903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496" y="1839559"/>
            <a:ext cx="5493079" cy="34424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4496" y="2302137"/>
            <a:ext cx="5493079" cy="37974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199" y="1839558"/>
            <a:ext cx="5521361" cy="344245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302137"/>
            <a:ext cx="5521360" cy="379744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974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890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833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4497" y="1807285"/>
            <a:ext cx="7456162" cy="451821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154297" y="1807284"/>
            <a:ext cx="3539264" cy="426002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latin typeface="Corbel" charset="0"/>
                <a:ea typeface="Corbel" charset="0"/>
                <a:cs typeface="Corbe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0840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04496" y="1807284"/>
            <a:ext cx="7456163" cy="451821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8154297" y="1807284"/>
            <a:ext cx="3539264" cy="426002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latin typeface="Corbel" charset="0"/>
                <a:ea typeface="Corbel" charset="0"/>
                <a:cs typeface="Corbe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6520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8791" y="1825625"/>
            <a:ext cx="11458094" cy="426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7" name="Gruppierung 6"/>
          <p:cNvGrpSpPr/>
          <p:nvPr userDrawn="1"/>
        </p:nvGrpSpPr>
        <p:grpSpPr>
          <a:xfrm>
            <a:off x="0" y="6821949"/>
            <a:ext cx="12192000" cy="45719"/>
            <a:chOff x="1117406" y="3970421"/>
            <a:chExt cx="5563185" cy="1720516"/>
          </a:xfrm>
        </p:grpSpPr>
        <p:sp>
          <p:nvSpPr>
            <p:cNvPr id="8" name="Rechteck 7"/>
            <p:cNvSpPr/>
            <p:nvPr/>
          </p:nvSpPr>
          <p:spPr>
            <a:xfrm>
              <a:off x="4826196" y="3970421"/>
              <a:ext cx="1854395" cy="1720516"/>
            </a:xfrm>
            <a:prstGeom prst="rect">
              <a:avLst/>
            </a:prstGeom>
            <a:solidFill>
              <a:srgbClr val="2295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2971801" y="3970421"/>
              <a:ext cx="1854395" cy="1720516"/>
            </a:xfrm>
            <a:prstGeom prst="rect">
              <a:avLst/>
            </a:prstGeom>
            <a:solidFill>
              <a:srgbClr val="B4B4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/>
            <p:cNvSpPr/>
            <p:nvPr/>
          </p:nvSpPr>
          <p:spPr>
            <a:xfrm>
              <a:off x="1117406" y="3970421"/>
              <a:ext cx="1854395" cy="1720516"/>
            </a:xfrm>
            <a:prstGeom prst="rect">
              <a:avLst/>
            </a:prstGeom>
            <a:solidFill>
              <a:srgbClr val="F59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59605"/>
                </a:solidFill>
              </a:endParaRPr>
            </a:p>
          </p:txBody>
        </p:sp>
      </p:grp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001375" y="6410427"/>
            <a:ext cx="907252" cy="273152"/>
          </a:xfrm>
          <a:prstGeom prst="rect">
            <a:avLst/>
          </a:prstGeom>
        </p:spPr>
      </p:pic>
      <p:sp>
        <p:nvSpPr>
          <p:cNvPr id="13" name="Titelplatzhalter 12"/>
          <p:cNvSpPr>
            <a:spLocks noGrp="1"/>
          </p:cNvSpPr>
          <p:nvPr>
            <p:ph type="title"/>
          </p:nvPr>
        </p:nvSpPr>
        <p:spPr>
          <a:xfrm>
            <a:off x="408791" y="354367"/>
            <a:ext cx="11458094" cy="60826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48504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0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2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30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1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5.58337" TargetMode="External"/><Relationship Id="rId7" Type="http://schemas.openxmlformats.org/officeDocument/2006/relationships/hyperlink" Target="https://ideas.repec.org/s/upf/upfgen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ideas.repec.org/p/upf/upfgen/691.html" TargetMode="External"/><Relationship Id="rId5" Type="http://schemas.openxmlformats.org/officeDocument/2006/relationships/hyperlink" Target="https://towardsdatascience.com/getting-rich-quick-with-machine-learning-and-stock-market-predictions-696802da94fe" TargetMode="External"/><Relationship Id="rId4" Type="http://schemas.openxmlformats.org/officeDocument/2006/relationships/hyperlink" Target="http://axon.cs.byu.edu/~martinez/classes/678/Papers/Werbos_BPTT.pd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ER01/FinanceModul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60.png"/><Relationship Id="rId18" Type="http://schemas.openxmlformats.org/officeDocument/2006/relationships/image" Target="../media/image210.png"/><Relationship Id="rId3" Type="http://schemas.openxmlformats.org/officeDocument/2006/relationships/image" Target="../media/image600.png"/><Relationship Id="rId21" Type="http://schemas.openxmlformats.org/officeDocument/2006/relationships/image" Target="../media/image240.png"/><Relationship Id="rId7" Type="http://schemas.openxmlformats.org/officeDocument/2006/relationships/image" Target="../media/image100.png"/><Relationship Id="rId12" Type="http://schemas.openxmlformats.org/officeDocument/2006/relationships/image" Target="../media/image150.png"/><Relationship Id="rId17" Type="http://schemas.openxmlformats.org/officeDocument/2006/relationships/image" Target="../media/image200.png"/><Relationship Id="rId2" Type="http://schemas.openxmlformats.org/officeDocument/2006/relationships/image" Target="../media/image51.png"/><Relationship Id="rId16" Type="http://schemas.openxmlformats.org/officeDocument/2006/relationships/image" Target="../media/image190.png"/><Relationship Id="rId20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11" Type="http://schemas.openxmlformats.org/officeDocument/2006/relationships/image" Target="../media/image140.png"/><Relationship Id="rId5" Type="http://schemas.openxmlformats.org/officeDocument/2006/relationships/image" Target="../media/image80.png"/><Relationship Id="rId15" Type="http://schemas.openxmlformats.org/officeDocument/2006/relationships/image" Target="../media/image180.png"/><Relationship Id="rId10" Type="http://schemas.openxmlformats.org/officeDocument/2006/relationships/image" Target="../media/image130.png"/><Relationship Id="rId19" Type="http://schemas.openxmlformats.org/officeDocument/2006/relationships/image" Target="../media/image220.png"/><Relationship Id="rId4" Type="http://schemas.openxmlformats.org/officeDocument/2006/relationships/image" Target="../media/image70.png"/><Relationship Id="rId9" Type="http://schemas.openxmlformats.org/officeDocument/2006/relationships/image" Target="../media/image120.png"/><Relationship Id="rId14" Type="http://schemas.openxmlformats.org/officeDocument/2006/relationships/image" Target="../media/image170.png"/><Relationship Id="rId22" Type="http://schemas.openxmlformats.org/officeDocument/2006/relationships/image" Target="../media/image2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0.png"/><Relationship Id="rId11" Type="http://schemas.openxmlformats.org/officeDocument/2006/relationships/image" Target="../media/image52.png"/><Relationship Id="rId5" Type="http://schemas.openxmlformats.org/officeDocument/2006/relationships/image" Target="../media/image340.png"/><Relationship Id="rId10" Type="http://schemas.openxmlformats.org/officeDocument/2006/relationships/image" Target="../media/image390.png"/><Relationship Id="rId4" Type="http://schemas.openxmlformats.org/officeDocument/2006/relationships/image" Target="../media/image330.png"/><Relationship Id="rId9" Type="http://schemas.openxmlformats.org/officeDocument/2006/relationships/image" Target="../media/image38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91.png"/><Relationship Id="rId18" Type="http://schemas.openxmlformats.org/officeDocument/2006/relationships/image" Target="../media/image241.png"/><Relationship Id="rId3" Type="http://schemas.openxmlformats.org/officeDocument/2006/relationships/image" Target="../media/image92.png"/><Relationship Id="rId7" Type="http://schemas.openxmlformats.org/officeDocument/2006/relationships/image" Target="../media/image131.png"/><Relationship Id="rId12" Type="http://schemas.openxmlformats.org/officeDocument/2006/relationships/image" Target="../media/image181.png"/><Relationship Id="rId17" Type="http://schemas.openxmlformats.org/officeDocument/2006/relationships/image" Target="../media/image231.png"/><Relationship Id="rId2" Type="http://schemas.openxmlformats.org/officeDocument/2006/relationships/image" Target="../media/image82.png"/><Relationship Id="rId16" Type="http://schemas.openxmlformats.org/officeDocument/2006/relationships/image" Target="../media/image2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11" Type="http://schemas.openxmlformats.org/officeDocument/2006/relationships/image" Target="../media/image171.png"/><Relationship Id="rId5" Type="http://schemas.openxmlformats.org/officeDocument/2006/relationships/image" Target="../media/image112.png"/><Relationship Id="rId15" Type="http://schemas.openxmlformats.org/officeDocument/2006/relationships/image" Target="../media/image211.png"/><Relationship Id="rId10" Type="http://schemas.openxmlformats.org/officeDocument/2006/relationships/image" Target="../media/image161.png"/><Relationship Id="rId19" Type="http://schemas.openxmlformats.org/officeDocument/2006/relationships/image" Target="../media/image251.png"/><Relationship Id="rId4" Type="http://schemas.openxmlformats.org/officeDocument/2006/relationships/image" Target="../media/image102.png"/><Relationship Id="rId9" Type="http://schemas.openxmlformats.org/officeDocument/2006/relationships/image" Target="../media/image151.png"/><Relationship Id="rId14" Type="http://schemas.openxmlformats.org/officeDocument/2006/relationships/image" Target="../media/image2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3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3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01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3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01.png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2800" i="1" dirty="0"/>
              <a:t>Stock Price Prediction and Portfolio Optimization Using Recurrent Neural Networks and Autoencoders</a:t>
            </a:r>
            <a:endParaRPr lang="de-DE" sz="2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08791" y="2543621"/>
            <a:ext cx="11360075" cy="892884"/>
          </a:xfrm>
        </p:spPr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lang="de-DE" sz="1600" dirty="0" err="1"/>
              <a:t>Predictive</a:t>
            </a:r>
            <a:r>
              <a:rPr lang="de-DE" sz="1600" dirty="0"/>
              <a:t> Analytics World  2020 Berlin</a:t>
            </a:r>
          </a:p>
          <a:p>
            <a:pPr indent="0">
              <a:buNone/>
            </a:pPr>
            <a:endParaRPr lang="de-DE" sz="1600" dirty="0"/>
          </a:p>
          <a:p>
            <a:pPr indent="0">
              <a:buNone/>
            </a:pPr>
            <a:r>
              <a:rPr lang="de-DE" sz="1600" dirty="0"/>
              <a:t>Julian Quernheim</a:t>
            </a:r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05607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en-US" dirty="0">
                <a:latin typeface="Corbel" panose="020B0503020204020204" pitchFamily="34" charset="0"/>
                <a:cs typeface="Calibri" panose="020F0502020204030204" pitchFamily="34" charset="0"/>
              </a:rPr>
              <a:t>Recurrent neural networks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5" name="Inhaltsplatzhalter 7">
            <a:extLst>
              <a:ext uri="{FF2B5EF4-FFF2-40B4-BE49-F238E27FC236}">
                <a16:creationId xmlns:a16="http://schemas.microsoft.com/office/drawing/2014/main" id="{0CDA35BB-5FFA-423B-810E-4A9A0AC91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3457904" cy="4273961"/>
          </a:xfrm>
        </p:spPr>
        <p:txBody>
          <a:bodyPr>
            <a:normAutofit/>
          </a:bodyPr>
          <a:lstStyle/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Recurrent neural networks (RNNs) </a:t>
            </a:r>
            <a:r>
              <a:rPr lang="en-US" sz="1600" b="1" dirty="0">
                <a:latin typeface="Corbel" panose="020B0503020204020204" pitchFamily="34" charset="0"/>
                <a:cs typeface="Calibri" panose="020F0502020204030204" pitchFamily="34" charset="0"/>
              </a:rPr>
              <a:t>process sequential data</a:t>
            </a: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Each state of the RNN is therefore a function depending on its previous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9164BEF-1A2B-409B-BF78-EB538F612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93" y="1825625"/>
            <a:ext cx="6944609" cy="327359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3555137-4B74-49A0-B210-B9FAB07EB756}"/>
              </a:ext>
            </a:extLst>
          </p:cNvPr>
          <p:cNvSpPr txBox="1"/>
          <p:nvPr/>
        </p:nvSpPr>
        <p:spPr>
          <a:xfrm>
            <a:off x="4856673" y="5688813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 example of a folded and unfolded RNN.</a:t>
            </a:r>
          </a:p>
        </p:txBody>
      </p:sp>
    </p:spTree>
    <p:extLst>
      <p:ext uri="{BB962C8B-B14F-4D97-AF65-F5344CB8AC3E}">
        <p14:creationId xmlns:p14="http://schemas.microsoft.com/office/powerpoint/2010/main" val="1534458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2BF860-0507-4BEB-845B-0747C676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7" y="1825625"/>
            <a:ext cx="4825384" cy="4295476"/>
          </a:xfrm>
        </p:spPr>
        <p:txBody>
          <a:bodyPr>
            <a:normAutofit/>
          </a:bodyPr>
          <a:lstStyle/>
          <a:p>
            <a:r>
              <a:rPr lang="en-US" sz="1600" dirty="0"/>
              <a:t>An autoencoder is an unsupervised neural network that is trained to attempt to copy its input to its output [Goodfellow et al., 2016].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Autoencoders are used for: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dirty="0"/>
              <a:t>dimensionality reduction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removing structural noise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feature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outlier detection</a:t>
            </a:r>
            <a:r>
              <a:rPr lang="en-US" b="1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Autoencoders?</a:t>
            </a:r>
            <a:endParaRPr lang="en-US" dirty="0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729745E-69A9-446C-BA01-32367326ABDF}"/>
              </a:ext>
            </a:extLst>
          </p:cNvPr>
          <p:cNvGrpSpPr/>
          <p:nvPr/>
        </p:nvGrpSpPr>
        <p:grpSpPr>
          <a:xfrm>
            <a:off x="1998121" y="10100000"/>
            <a:ext cx="15101605" cy="2246437"/>
            <a:chOff x="-13736454" y="10758456"/>
            <a:chExt cx="12176654" cy="2074525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AEFC7AE3-2E5C-4641-81BF-0B9918EAE522}"/>
                </a:ext>
              </a:extLst>
            </p:cNvPr>
            <p:cNvCxnSpPr>
              <a:cxnSpLocks/>
              <a:stCxn id="82" idx="3"/>
              <a:endCxn id="70" idx="1"/>
            </p:cNvCxnSpPr>
            <p:nvPr/>
          </p:nvCxnSpPr>
          <p:spPr>
            <a:xfrm>
              <a:off x="-12312070" y="11519666"/>
              <a:ext cx="1780266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DA1BC082-D72D-4EF0-9C66-5D001EDAB63B}"/>
                </a:ext>
              </a:extLst>
            </p:cNvPr>
            <p:cNvCxnSpPr>
              <a:cxnSpLocks/>
              <a:endCxn id="84" idx="1"/>
            </p:cNvCxnSpPr>
            <p:nvPr/>
          </p:nvCxnSpPr>
          <p:spPr>
            <a:xfrm>
              <a:off x="-7591828" y="11519667"/>
              <a:ext cx="751579" cy="0"/>
            </a:xfrm>
            <a:prstGeom prst="line">
              <a:avLst/>
            </a:prstGeom>
            <a:ln w="57150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2681B21F-E137-4686-9B0D-BDEF3D410050}"/>
                </a:ext>
              </a:extLst>
            </p:cNvPr>
            <p:cNvSpPr txBox="1"/>
            <p:nvPr/>
          </p:nvSpPr>
          <p:spPr>
            <a:xfrm>
              <a:off x="-3943958" y="10846589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Input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86081257-B73E-4676-BFF5-E3690D74A6F1}"/>
                </a:ext>
              </a:extLst>
            </p:cNvPr>
            <p:cNvSpPr txBox="1"/>
            <p:nvPr/>
          </p:nvSpPr>
          <p:spPr>
            <a:xfrm>
              <a:off x="-3933482" y="12349801"/>
              <a:ext cx="2373682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Output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D51D26AF-5622-4A9F-9357-D0FC4CA3771A}"/>
                </a:ext>
              </a:extLst>
            </p:cNvPr>
            <p:cNvSpPr/>
            <p:nvPr/>
          </p:nvSpPr>
          <p:spPr>
            <a:xfrm>
              <a:off x="-10531804" y="10758456"/>
              <a:ext cx="1424384" cy="152242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0" i="0" u="none" baseline="0" dirty="0">
                  <a:solidFill>
                    <a:srgbClr val="666666"/>
                  </a:solidFill>
                  <a:latin typeface="BMW Group Condensed" panose="020B0606020202020204" pitchFamily="34" charset="0"/>
                </a:rPr>
                <a:t>z</a:t>
              </a:r>
            </a:p>
          </p:txBody>
        </p: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52F10EC9-6450-4203-B9C3-DE36A4B388C5}"/>
                </a:ext>
              </a:extLst>
            </p:cNvPr>
            <p:cNvCxnSpPr>
              <a:cxnSpLocks/>
              <a:stCxn id="70" idx="3"/>
              <a:endCxn id="84" idx="1"/>
            </p:cNvCxnSpPr>
            <p:nvPr/>
          </p:nvCxnSpPr>
          <p:spPr>
            <a:xfrm>
              <a:off x="-9107420" y="11519667"/>
              <a:ext cx="2267170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FE0D3968-B450-4BE3-982F-D22C1BF4462D}"/>
                </a:ext>
              </a:extLst>
            </p:cNvPr>
            <p:cNvSpPr/>
            <p:nvPr/>
          </p:nvSpPr>
          <p:spPr>
            <a:xfrm>
              <a:off x="-4517474" y="11540712"/>
              <a:ext cx="488621" cy="47360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889D2231-1842-4149-AF1F-2F5C4079CAF3}"/>
                </a:ext>
              </a:extLst>
            </p:cNvPr>
            <p:cNvSpPr txBox="1"/>
            <p:nvPr/>
          </p:nvSpPr>
          <p:spPr>
            <a:xfrm>
              <a:off x="-3943958" y="11596308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H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idden Vector</a:t>
              </a: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B0EB49E6-24A9-4B98-B477-E195D6FC93D8}"/>
                </a:ext>
              </a:extLst>
            </p:cNvPr>
            <p:cNvSpPr/>
            <p:nvPr/>
          </p:nvSpPr>
          <p:spPr>
            <a:xfrm>
              <a:off x="-13736454" y="10758456"/>
              <a:ext cx="1424384" cy="15224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0" i="0" u="none" baseline="0" dirty="0">
                  <a:solidFill>
                    <a:schemeClr val="bg1"/>
                  </a:solidFill>
                  <a:latin typeface="BMW Group Condensed" panose="020B060602020202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703E74D1-A15F-48D2-A350-D327E44B22AC}"/>
                    </a:ext>
                  </a:extLst>
                </p:cNvPr>
                <p:cNvSpPr/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de-DE" sz="2800" b="0" i="0" u="none" baseline="0" dirty="0">
                    <a:solidFill>
                      <a:schemeClr val="bg1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703E74D1-A15F-48D2-A350-D327E44B22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0175B5DA-865C-4991-913B-5D8D48502F51}"/>
                </a:ext>
              </a:extLst>
            </p:cNvPr>
            <p:cNvSpPr/>
            <p:nvPr/>
          </p:nvSpPr>
          <p:spPr>
            <a:xfrm>
              <a:off x="-4517474" y="12273116"/>
              <a:ext cx="473004" cy="4736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95595C84-401D-4F22-87A7-8C77516078EB}"/>
                </a:ext>
              </a:extLst>
            </p:cNvPr>
            <p:cNvSpPr/>
            <p:nvPr/>
          </p:nvSpPr>
          <p:spPr>
            <a:xfrm>
              <a:off x="-4527950" y="10828384"/>
              <a:ext cx="473004" cy="4736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0510CFCE-9AB0-4BD4-8BF9-C12862D50C98}"/>
              </a:ext>
            </a:extLst>
          </p:cNvPr>
          <p:cNvGrpSpPr/>
          <p:nvPr/>
        </p:nvGrpSpPr>
        <p:grpSpPr>
          <a:xfrm>
            <a:off x="2095279" y="9057652"/>
            <a:ext cx="9776884" cy="438229"/>
            <a:chOff x="7461143" y="5189130"/>
            <a:chExt cx="1006351" cy="68858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997CB5E4-0CE1-4DF7-839F-67E6023D4730}"/>
                </a:ext>
              </a:extLst>
            </p:cNvPr>
            <p:cNvSpPr/>
            <p:nvPr/>
          </p:nvSpPr>
          <p:spPr>
            <a:xfrm>
              <a:off x="7461143" y="5189130"/>
              <a:ext cx="688578" cy="580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0" dirty="0">
                  <a:latin typeface="Corbel" panose="020B0503020204020204" pitchFamily="34" charset="0"/>
                </a:rPr>
                <a:t>            Encoder</a:t>
              </a:r>
              <a:endParaRPr lang="de-DE" dirty="0">
                <a:latin typeface="Corbel" panose="020B050302020402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28DA069D-E125-4906-B097-E7FC9261C443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112754" cy="580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𝐷𝑒𝑐𝑜𝑑𝑒𝑟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28DA069D-E125-4906-B097-E7FC9261C4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112754" cy="580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F966F17-86D8-4A6D-BB50-54CE1B3C0A03}"/>
                    </a:ext>
                  </a:extLst>
                </p:cNvPr>
                <p:cNvSpPr/>
                <p:nvPr/>
              </p:nvSpPr>
              <p:spPr>
                <a:xfrm>
                  <a:off x="7756619" y="5199956"/>
                  <a:ext cx="422630" cy="580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𝐻𝑖𝑑𝑑𝑒𝑛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𝑉𝑒𝑐𝑡𝑜𝑟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F966F17-86D8-4A6D-BB50-54CE1B3C0A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19" y="5199956"/>
                  <a:ext cx="422630" cy="580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07E10D6F-FBC5-4DB1-A782-604D95A84446}"/>
              </a:ext>
            </a:extLst>
          </p:cNvPr>
          <p:cNvSpPr txBox="1"/>
          <p:nvPr/>
        </p:nvSpPr>
        <p:spPr>
          <a:xfrm>
            <a:off x="6457139" y="5688813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Example of an undercomplete autoencoder with three input and output layers and two hidden layers. 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0A05889F-0FA7-4962-A88F-8236C6EA8AF2}"/>
              </a:ext>
            </a:extLst>
          </p:cNvPr>
          <p:cNvGrpSpPr>
            <a:grpSpLocks noChangeAspect="1"/>
          </p:cNvGrpSpPr>
          <p:nvPr/>
        </p:nvGrpSpPr>
        <p:grpSpPr>
          <a:xfrm>
            <a:off x="6796215" y="1542507"/>
            <a:ext cx="3458433" cy="509367"/>
            <a:chOff x="6480000" y="877817"/>
            <a:chExt cx="3762168" cy="405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4D0CF944-C111-4F0F-A9A5-949B2E6AA343}"/>
                    </a:ext>
                  </a:extLst>
                </p:cNvPr>
                <p:cNvSpPr/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E0ACA173-DC2F-4AA7-AF8F-92693C7D77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572953BF-4ECD-4119-8BEA-46C39057C9F1}"/>
                    </a:ext>
                  </a:extLst>
                </p:cNvPr>
                <p:cNvSpPr/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335065D4-8714-41F0-A474-83046746A6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0A186D48-E001-4B10-BD30-951FB016EB25}"/>
                </a:ext>
              </a:extLst>
            </p:cNvPr>
            <p:cNvSpPr/>
            <p:nvPr/>
          </p:nvSpPr>
          <p:spPr>
            <a:xfrm>
              <a:off x="7884000" y="877817"/>
              <a:ext cx="754502" cy="405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i="0" u="none" baseline="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z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24270EC9-127E-4348-851E-41F60099A621}"/>
              </a:ext>
            </a:extLst>
          </p:cNvPr>
          <p:cNvGrpSpPr/>
          <p:nvPr/>
        </p:nvGrpSpPr>
        <p:grpSpPr>
          <a:xfrm>
            <a:off x="6862120" y="4941801"/>
            <a:ext cx="3392528" cy="307777"/>
            <a:chOff x="6928914" y="5199956"/>
            <a:chExt cx="2421483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8FDC2FEC-06F0-4959-94A9-25213AC5207B}"/>
                    </a:ext>
                  </a:extLst>
                </p:cNvPr>
                <p:cNvSpPr/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𝐸𝑛𝑐𝑜𝑑𝑖𝑛𝑔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1B097794-E100-43DD-B0DB-FFB330592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58B5B06E-98E4-4548-BF3F-E5E9E38C683E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𝐷𝑒𝑐𝑜𝑑𝑖𝑛𝑔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F7DD0306-CEDB-46E8-B43E-FD5B6850E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B87C9C97-6D87-455A-9DF7-67D1660A8E43}"/>
              </a:ext>
            </a:extLst>
          </p:cNvPr>
          <p:cNvGrpSpPr/>
          <p:nvPr/>
        </p:nvGrpSpPr>
        <p:grpSpPr>
          <a:xfrm>
            <a:off x="6862120" y="2091808"/>
            <a:ext cx="5494636" cy="2439003"/>
            <a:chOff x="-12132000" y="-446665"/>
            <a:chExt cx="12765899" cy="5472000"/>
          </a:xfrm>
        </p:grpSpPr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55731C0D-C8A2-4594-BD1D-32F35744E1C2}"/>
                </a:ext>
              </a:extLst>
            </p:cNvPr>
            <p:cNvSpPr/>
            <p:nvPr/>
          </p:nvSpPr>
          <p:spPr>
            <a:xfrm>
              <a:off x="-12132000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600" b="1" i="0" u="none" baseline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Freihandform: Form 33">
                  <a:extLst>
                    <a:ext uri="{FF2B5EF4-FFF2-40B4-BE49-F238E27FC236}">
                      <a16:creationId xmlns:a16="http://schemas.microsoft.com/office/drawing/2014/main" id="{838B61DD-3E91-41EB-9236-A91BC316E2A2}"/>
                    </a:ext>
                  </a:extLst>
                </p:cNvPr>
                <p:cNvSpPr/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87718" tIns="287718" rIns="287718" bIns="287718" numCol="1" spcCol="1270" anchor="ctr" anchorCtr="0">
                  <a:noAutofit/>
                </a:bodyPr>
                <a:lstStyle/>
                <a:p>
                  <a:pPr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00" b="1" i="0" u="none" baseline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3" name="Freihandform: Form 112">
                  <a:extLst>
                    <a:ext uri="{FF2B5EF4-FFF2-40B4-BE49-F238E27FC236}">
                      <a16:creationId xmlns:a16="http://schemas.microsoft.com/office/drawing/2014/main" id="{51242DC1-E645-4294-A970-C7CFA8C1FD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D9CA26BF-27C2-4815-9144-6C5F95FB4056}"/>
                </a:ext>
              </a:extLst>
            </p:cNvPr>
            <p:cNvSpPr/>
            <p:nvPr/>
          </p:nvSpPr>
          <p:spPr>
            <a:xfrm>
              <a:off x="-12132000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1E5368C8-C5B8-4769-A1FA-A61D3F747E9B}"/>
                </a:ext>
              </a:extLst>
            </p:cNvPr>
            <p:cNvSpPr/>
            <p:nvPr/>
          </p:nvSpPr>
          <p:spPr>
            <a:xfrm>
              <a:off x="-6083244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966739E6-82AD-404E-88F3-4A8981278D01}"/>
                </a:ext>
              </a:extLst>
            </p:cNvPr>
            <p:cNvSpPr/>
            <p:nvPr/>
          </p:nvSpPr>
          <p:spPr>
            <a:xfrm>
              <a:off x="-6083244" y="1569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3C67F919-F9BD-4A59-AC3A-530A4D852BAB}"/>
                </a:ext>
              </a:extLst>
            </p:cNvPr>
            <p:cNvSpPr/>
            <p:nvPr/>
          </p:nvSpPr>
          <p:spPr>
            <a:xfrm>
              <a:off x="-6083244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6E6A8E4E-42CC-4710-950A-82D8460CE7B0}"/>
                </a:ext>
              </a:extLst>
            </p:cNvPr>
            <p:cNvSpPr/>
            <p:nvPr/>
          </p:nvSpPr>
          <p:spPr>
            <a:xfrm>
              <a:off x="-9107244" y="561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A68F31D5-2D6A-4F86-8B05-2EAABFEA7070}"/>
                </a:ext>
              </a:extLst>
            </p:cNvPr>
            <p:cNvSpPr/>
            <p:nvPr/>
          </p:nvSpPr>
          <p:spPr>
            <a:xfrm>
              <a:off x="-9107244" y="2577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BA6ED398-24EE-4740-85AC-E12B045D86BB}"/>
                </a:ext>
              </a:extLst>
            </p:cNvPr>
            <p:cNvCxnSpPr>
              <a:cxnSpLocks/>
              <a:stCxn id="33" idx="2"/>
              <a:endCxn id="40" idx="0"/>
            </p:cNvCxnSpPr>
            <p:nvPr/>
          </p:nvCxnSpPr>
          <p:spPr>
            <a:xfrm>
              <a:off x="-10692000" y="273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4E4F7F54-4FFD-4770-AE67-3BF2F531ED98}"/>
                </a:ext>
              </a:extLst>
            </p:cNvPr>
            <p:cNvCxnSpPr>
              <a:cxnSpLocks/>
              <a:stCxn id="34" idx="2"/>
              <a:endCxn id="40" idx="0"/>
            </p:cNvCxnSpPr>
            <p:nvPr/>
          </p:nvCxnSpPr>
          <p:spPr>
            <a:xfrm flipV="1">
              <a:off x="-10692000" y="1281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18E54D6-FA01-4C7A-A5F8-B208B3713458}"/>
                </a:ext>
              </a:extLst>
            </p:cNvPr>
            <p:cNvCxnSpPr>
              <a:cxnSpLocks/>
              <a:stCxn id="36" idx="2"/>
              <a:endCxn id="40" idx="0"/>
            </p:cNvCxnSpPr>
            <p:nvPr/>
          </p:nvCxnSpPr>
          <p:spPr>
            <a:xfrm flipV="1">
              <a:off x="-10692000" y="1281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24DB1924-38E8-4B65-99DE-B0E19C19B639}"/>
                </a:ext>
              </a:extLst>
            </p:cNvPr>
            <p:cNvCxnSpPr>
              <a:cxnSpLocks/>
              <a:stCxn id="34" idx="2"/>
              <a:endCxn id="41" idx="0"/>
            </p:cNvCxnSpPr>
            <p:nvPr/>
          </p:nvCxnSpPr>
          <p:spPr>
            <a:xfrm>
              <a:off x="-10692000" y="2289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1DC179AE-86F4-41C7-9D7C-578F6BC511EF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>
              <a:off x="-10692000" y="273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130801FB-0380-49E0-B8DE-8464E5AFD1DD}"/>
                </a:ext>
              </a:extLst>
            </p:cNvPr>
            <p:cNvCxnSpPr>
              <a:cxnSpLocks/>
              <a:stCxn id="40" idx="2"/>
              <a:endCxn id="37" idx="0"/>
            </p:cNvCxnSpPr>
            <p:nvPr/>
          </p:nvCxnSpPr>
          <p:spPr>
            <a:xfrm flipV="1">
              <a:off x="-7667244" y="273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0915898F-6D52-4C95-89AE-DC21209E5ECE}"/>
                </a:ext>
              </a:extLst>
            </p:cNvPr>
            <p:cNvCxnSpPr>
              <a:cxnSpLocks/>
              <a:stCxn id="40" idx="2"/>
              <a:endCxn id="38" idx="0"/>
            </p:cNvCxnSpPr>
            <p:nvPr/>
          </p:nvCxnSpPr>
          <p:spPr>
            <a:xfrm>
              <a:off x="-7667244" y="1281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9A7DD3EF-BEB3-40DF-B0F2-DDDE5261FF78}"/>
                </a:ext>
              </a:extLst>
            </p:cNvPr>
            <p:cNvCxnSpPr>
              <a:cxnSpLocks/>
              <a:stCxn id="40" idx="2"/>
              <a:endCxn id="39" idx="0"/>
            </p:cNvCxnSpPr>
            <p:nvPr/>
          </p:nvCxnSpPr>
          <p:spPr>
            <a:xfrm>
              <a:off x="-7667244" y="1281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EDC6B802-D6FC-44D5-A66E-E00B75CE26AC}"/>
                </a:ext>
              </a:extLst>
            </p:cNvPr>
            <p:cNvCxnSpPr>
              <a:cxnSpLocks/>
              <a:stCxn id="41" idx="2"/>
              <a:endCxn id="39" idx="0"/>
            </p:cNvCxnSpPr>
            <p:nvPr/>
          </p:nvCxnSpPr>
          <p:spPr>
            <a:xfrm>
              <a:off x="-7667244" y="3297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BA431AB-37AF-4CA8-B49E-8F1BABC15B8D}"/>
                </a:ext>
              </a:extLst>
            </p:cNvPr>
            <p:cNvCxnSpPr>
              <a:cxnSpLocks/>
              <a:stCxn id="41" idx="2"/>
              <a:endCxn id="38" idx="0"/>
            </p:cNvCxnSpPr>
            <p:nvPr/>
          </p:nvCxnSpPr>
          <p:spPr>
            <a:xfrm flipV="1">
              <a:off x="-7667244" y="2289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6F7EF263-05C7-4A73-8C11-35EA8D1A415A}"/>
                </a:ext>
              </a:extLst>
            </p:cNvPr>
            <p:cNvCxnSpPr>
              <a:cxnSpLocks/>
              <a:stCxn id="41" idx="2"/>
              <a:endCxn id="37" idx="0"/>
            </p:cNvCxnSpPr>
            <p:nvPr/>
          </p:nvCxnSpPr>
          <p:spPr>
            <a:xfrm flipV="1">
              <a:off x="-7667244" y="273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99C82483-FEB5-4FBD-B55E-8AA0814A4219}"/>
                </a:ext>
              </a:extLst>
            </p:cNvPr>
            <p:cNvSpPr/>
            <p:nvPr/>
          </p:nvSpPr>
          <p:spPr>
            <a:xfrm>
              <a:off x="-3903330" y="1248968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695B30F5-2199-4708-AD95-94BCC71E14AA}"/>
                </a:ext>
              </a:extLst>
            </p:cNvPr>
            <p:cNvSpPr/>
            <p:nvPr/>
          </p:nvSpPr>
          <p:spPr>
            <a:xfrm>
              <a:off x="-3903330" y="613937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91CE1B6F-9885-484C-B403-5A33E4AEE275}"/>
                </a:ext>
              </a:extLst>
            </p:cNvPr>
            <p:cNvSpPr/>
            <p:nvPr/>
          </p:nvSpPr>
          <p:spPr>
            <a:xfrm>
              <a:off x="-3903330" y="3335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69039E56-5EF4-4246-AE2A-5482C57874D3}"/>
                </a:ext>
              </a:extLst>
            </p:cNvPr>
            <p:cNvSpPr txBox="1"/>
            <p:nvPr/>
          </p:nvSpPr>
          <p:spPr>
            <a:xfrm>
              <a:off x="-3285840" y="-59190"/>
              <a:ext cx="2373682" cy="59495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Input Cells</a:t>
              </a:r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1028A726-6B3B-49E9-B8E7-CBE98AC18675}"/>
                </a:ext>
              </a:extLst>
            </p:cNvPr>
            <p:cNvSpPr txBox="1"/>
            <p:nvPr/>
          </p:nvSpPr>
          <p:spPr>
            <a:xfrm>
              <a:off x="-3285843" y="554209"/>
              <a:ext cx="2976893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Hidden Cells</a:t>
              </a:r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A4A53328-8CC5-4CE2-B68A-F3DA8D1E8999}"/>
                </a:ext>
              </a:extLst>
            </p:cNvPr>
            <p:cNvSpPr txBox="1"/>
            <p:nvPr/>
          </p:nvSpPr>
          <p:spPr>
            <a:xfrm>
              <a:off x="-3285843" y="1235516"/>
              <a:ext cx="3919742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Output </a:t>
              </a:r>
              <a:r>
                <a:rPr lang="de-DE" sz="1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ells</a:t>
              </a:r>
            </a:p>
          </p:txBody>
        </p: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07C675A9-A128-459F-91EA-CDB3309B9746}"/>
                </a:ext>
              </a:extLst>
            </p:cNvPr>
            <p:cNvCxnSpPr>
              <a:cxnSpLocks/>
              <a:stCxn id="36" idx="2"/>
              <a:endCxn id="41" idx="0"/>
            </p:cNvCxnSpPr>
            <p:nvPr/>
          </p:nvCxnSpPr>
          <p:spPr>
            <a:xfrm flipV="1">
              <a:off x="-10692000" y="3297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0888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67" y="2970382"/>
            <a:ext cx="11189065" cy="625423"/>
          </a:xfrm>
        </p:spPr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90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AF1B0-DD38-4AAD-B4E4-CB10D906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DCDD18A-A2B0-46CA-8B9D-0C02130A5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20A6D01-981A-4159-9503-E2E74A01655A}"/>
              </a:ext>
            </a:extLst>
          </p:cNvPr>
          <p:cNvCxnSpPr>
            <a:cxnSpLocks/>
          </p:cNvCxnSpPr>
          <p:nvPr/>
        </p:nvCxnSpPr>
        <p:spPr>
          <a:xfrm>
            <a:off x="5647137" y="7679187"/>
            <a:ext cx="0" cy="71488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6610B9A-A153-4A95-8422-3024D65AEA96}"/>
              </a:ext>
            </a:extLst>
          </p:cNvPr>
          <p:cNvCxnSpPr>
            <a:cxnSpLocks/>
          </p:cNvCxnSpPr>
          <p:nvPr/>
        </p:nvCxnSpPr>
        <p:spPr>
          <a:xfrm rot="16200000">
            <a:off x="6078458" y="7962746"/>
            <a:ext cx="0" cy="86264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1DB15C9A-19AC-495C-B57E-55C62B4D475F}"/>
              </a:ext>
            </a:extLst>
          </p:cNvPr>
          <p:cNvSpPr/>
          <p:nvPr/>
        </p:nvSpPr>
        <p:spPr>
          <a:xfrm>
            <a:off x="5877894" y="8076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CE88AD3-75DA-4008-86A8-959B71D3950C}"/>
              </a:ext>
            </a:extLst>
          </p:cNvPr>
          <p:cNvSpPr/>
          <p:nvPr/>
        </p:nvSpPr>
        <p:spPr>
          <a:xfrm>
            <a:off x="5895894" y="818706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7B97DCF-5193-4374-B3D5-2DBCC53F31D5}"/>
              </a:ext>
            </a:extLst>
          </p:cNvPr>
          <p:cNvSpPr/>
          <p:nvPr/>
        </p:nvSpPr>
        <p:spPr>
          <a:xfrm>
            <a:off x="6034006" y="7961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C0373B5-4D4F-41C8-900F-8FB57D689959}"/>
              </a:ext>
            </a:extLst>
          </p:cNvPr>
          <p:cNvSpPr/>
          <p:nvPr/>
        </p:nvSpPr>
        <p:spPr>
          <a:xfrm>
            <a:off x="6069458" y="8017438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35185394-D099-4262-A262-097B8005F593}"/>
              </a:ext>
            </a:extLst>
          </p:cNvPr>
          <p:cNvSpPr/>
          <p:nvPr/>
        </p:nvSpPr>
        <p:spPr>
          <a:xfrm>
            <a:off x="6012294" y="803201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5C6E8989-878A-4951-8D80-DB3BB4F891BD}"/>
              </a:ext>
            </a:extLst>
          </p:cNvPr>
          <p:cNvSpPr/>
          <p:nvPr/>
        </p:nvSpPr>
        <p:spPr>
          <a:xfrm>
            <a:off x="6154119" y="7979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5B8B6FE1-3D68-4C82-8898-B118CEC35FDF}"/>
              </a:ext>
            </a:extLst>
          </p:cNvPr>
          <p:cNvSpPr/>
          <p:nvPr/>
        </p:nvSpPr>
        <p:spPr>
          <a:xfrm>
            <a:off x="6098824" y="7943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CBEA33F-91AC-4FE5-8839-8AE480F47317}"/>
              </a:ext>
            </a:extLst>
          </p:cNvPr>
          <p:cNvSpPr/>
          <p:nvPr/>
        </p:nvSpPr>
        <p:spPr>
          <a:xfrm>
            <a:off x="6401769" y="813298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5597CFBE-5796-4460-959C-56964E13853F}"/>
              </a:ext>
            </a:extLst>
          </p:cNvPr>
          <p:cNvSpPr/>
          <p:nvPr/>
        </p:nvSpPr>
        <p:spPr>
          <a:xfrm>
            <a:off x="6030294" y="8094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937DEC02-2CF8-4CD3-9FD7-55F1C66A6277}"/>
              </a:ext>
            </a:extLst>
          </p:cNvPr>
          <p:cNvSpPr/>
          <p:nvPr/>
        </p:nvSpPr>
        <p:spPr>
          <a:xfrm>
            <a:off x="6239844" y="790908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959AD1D6-106B-4CFC-9BDB-AC4E1EFA1753}"/>
              </a:ext>
            </a:extLst>
          </p:cNvPr>
          <p:cNvSpPr/>
          <p:nvPr/>
        </p:nvSpPr>
        <p:spPr>
          <a:xfrm>
            <a:off x="6419769" y="7961177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42B2CC54-69D2-4FEF-9F0C-0C9CAA714ACB}"/>
              </a:ext>
            </a:extLst>
          </p:cNvPr>
          <p:cNvSpPr/>
          <p:nvPr/>
        </p:nvSpPr>
        <p:spPr>
          <a:xfrm>
            <a:off x="6221844" y="8044793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DD476761-7EED-4F05-8E81-4984C32C6C1E}"/>
              </a:ext>
            </a:extLst>
          </p:cNvPr>
          <p:cNvSpPr/>
          <p:nvPr/>
        </p:nvSpPr>
        <p:spPr>
          <a:xfrm>
            <a:off x="6257844" y="7870791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D2DF482D-878F-41ED-94F5-B47577EAE747}"/>
              </a:ext>
            </a:extLst>
          </p:cNvPr>
          <p:cNvSpPr/>
          <p:nvPr/>
        </p:nvSpPr>
        <p:spPr>
          <a:xfrm>
            <a:off x="6306519" y="81321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3E9BA6DC-5BCA-4571-88C2-0433E477EDCE}"/>
              </a:ext>
            </a:extLst>
          </p:cNvPr>
          <p:cNvSpPr/>
          <p:nvPr/>
        </p:nvSpPr>
        <p:spPr>
          <a:xfrm>
            <a:off x="6135594" y="810199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04504312-5171-46A8-82E2-05490EB0DE27}"/>
              </a:ext>
            </a:extLst>
          </p:cNvPr>
          <p:cNvSpPr/>
          <p:nvPr/>
        </p:nvSpPr>
        <p:spPr>
          <a:xfrm>
            <a:off x="6203844" y="8164659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D3877D58-B42D-4EEA-A81F-E64E4960DC66}"/>
              </a:ext>
            </a:extLst>
          </p:cNvPr>
          <p:cNvSpPr/>
          <p:nvPr/>
        </p:nvSpPr>
        <p:spPr>
          <a:xfrm>
            <a:off x="5998006" y="825374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fik 65">
            <a:extLst>
              <a:ext uri="{FF2B5EF4-FFF2-40B4-BE49-F238E27FC236}">
                <a16:creationId xmlns:a16="http://schemas.microsoft.com/office/drawing/2014/main" id="{79867711-A7F1-42D0-851E-4955DF19F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604" y="7807967"/>
            <a:ext cx="865707" cy="57307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graphicFrame>
        <p:nvGraphicFramePr>
          <p:cNvPr id="61" name="Tabelle 114">
            <a:extLst>
              <a:ext uri="{FF2B5EF4-FFF2-40B4-BE49-F238E27FC236}">
                <a16:creationId xmlns:a16="http://schemas.microsoft.com/office/drawing/2014/main" id="{F986581A-CD1E-4AFB-BE30-F4643BE7B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489895"/>
              </p:ext>
            </p:extLst>
          </p:nvPr>
        </p:nvGraphicFramePr>
        <p:xfrm>
          <a:off x="6962899" y="2112384"/>
          <a:ext cx="4491352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Which stocks to analyze?</a:t>
                      </a:r>
                    </a:p>
                    <a:p>
                      <a:pPr marL="449263" marR="0" lvl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Apply an autoencoder model and filter stocks that can be recreated best</a:t>
                      </a:r>
                      <a:endParaRPr lang="en-US" sz="12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62" name="Grafik 61">
            <a:extLst>
              <a:ext uri="{FF2B5EF4-FFF2-40B4-BE49-F238E27FC236}">
                <a16:creationId xmlns:a16="http://schemas.microsoft.com/office/drawing/2014/main" id="{44967EB0-9B88-4D3C-8C4B-9351B80F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899" y="3071903"/>
            <a:ext cx="261416" cy="288000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09700524-8BA0-452F-9A86-68A1557EA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899" y="3931179"/>
            <a:ext cx="261416" cy="288000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A9CB674B-7A35-40E1-98AC-12B0FB2C9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899" y="4877154"/>
            <a:ext cx="261416" cy="288000"/>
          </a:xfrm>
          <a:prstGeom prst="rect">
            <a:avLst/>
          </a:prstGeom>
        </p:spPr>
      </p:pic>
      <p:graphicFrame>
        <p:nvGraphicFramePr>
          <p:cNvPr id="65" name="Tabelle 114">
            <a:extLst>
              <a:ext uri="{FF2B5EF4-FFF2-40B4-BE49-F238E27FC236}">
                <a16:creationId xmlns:a16="http://schemas.microsoft.com/office/drawing/2014/main" id="{5B2D2504-ACDB-401A-898E-7B36D4A5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539451"/>
              </p:ext>
            </p:extLst>
          </p:nvPr>
        </p:nvGraphicFramePr>
        <p:xfrm>
          <a:off x="6962898" y="3012384"/>
          <a:ext cx="4491353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3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Does forecasting improve the portfolio?</a:t>
                      </a:r>
                    </a:p>
                    <a:p>
                      <a:pPr marL="449263" marR="0" lvl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Forecast the next 10-days of a stock closing value into the future using Recurrent Neural networks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67" name="Grafik 66">
            <a:extLst>
              <a:ext uri="{FF2B5EF4-FFF2-40B4-BE49-F238E27FC236}">
                <a16:creationId xmlns:a16="http://schemas.microsoft.com/office/drawing/2014/main" id="{968FE016-DA63-41F0-9404-ED265B300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2899" y="2199699"/>
            <a:ext cx="261416" cy="288000"/>
          </a:xfrm>
          <a:prstGeom prst="rect">
            <a:avLst/>
          </a:prstGeom>
        </p:spPr>
      </p:pic>
      <p:graphicFrame>
        <p:nvGraphicFramePr>
          <p:cNvPr id="68" name="Tabelle 67">
            <a:extLst>
              <a:ext uri="{FF2B5EF4-FFF2-40B4-BE49-F238E27FC236}">
                <a16:creationId xmlns:a16="http://schemas.microsoft.com/office/drawing/2014/main" id="{6F715419-BD49-42C2-B9A6-E74437B5D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468136"/>
              </p:ext>
            </p:extLst>
          </p:nvPr>
        </p:nvGraphicFramePr>
        <p:xfrm>
          <a:off x="6962899" y="4804788"/>
          <a:ext cx="4491352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How to calculate an optimal portfolio? </a:t>
                      </a:r>
                    </a:p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Apply Markowitz portfolio optimization and find the optimal stocks for the portfolio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rbel" panose="020B050302020402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graphicFrame>
        <p:nvGraphicFramePr>
          <p:cNvPr id="69" name="Tabelle 68">
            <a:extLst>
              <a:ext uri="{FF2B5EF4-FFF2-40B4-BE49-F238E27FC236}">
                <a16:creationId xmlns:a16="http://schemas.microsoft.com/office/drawing/2014/main" id="{39943D17-77EA-4AE8-85E9-78C9880CF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539624"/>
              </p:ext>
            </p:extLst>
          </p:nvPr>
        </p:nvGraphicFramePr>
        <p:xfrm>
          <a:off x="6962899" y="3905856"/>
          <a:ext cx="4491352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How to improve the risk calculation of a stock?</a:t>
                      </a:r>
                    </a:p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Apply latent features of an autoencoder model to clean the sample covariance matrix</a:t>
                      </a:r>
                      <a:endParaRPr lang="en-US" sz="12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sp>
        <p:nvSpPr>
          <p:cNvPr id="92" name="Ellipse 91">
            <a:extLst>
              <a:ext uri="{FF2B5EF4-FFF2-40B4-BE49-F238E27FC236}">
                <a16:creationId xmlns:a16="http://schemas.microsoft.com/office/drawing/2014/main" id="{E30E90FD-1C8D-4735-9674-058C34AB2682}"/>
              </a:ext>
            </a:extLst>
          </p:cNvPr>
          <p:cNvSpPr/>
          <p:nvPr/>
        </p:nvSpPr>
        <p:spPr>
          <a:xfrm>
            <a:off x="4563598" y="3246787"/>
            <a:ext cx="1260000" cy="126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301086BC-9DB7-4E0C-AA2E-4BAB81BF8A18}"/>
              </a:ext>
            </a:extLst>
          </p:cNvPr>
          <p:cNvSpPr/>
          <p:nvPr/>
        </p:nvSpPr>
        <p:spPr>
          <a:xfrm>
            <a:off x="4645683" y="3336787"/>
            <a:ext cx="1080000" cy="108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721E5691-7218-48FC-AB22-9E3DDC8B2F97}"/>
              </a:ext>
            </a:extLst>
          </p:cNvPr>
          <p:cNvSpPr/>
          <p:nvPr/>
        </p:nvSpPr>
        <p:spPr>
          <a:xfrm>
            <a:off x="1158401" y="3246787"/>
            <a:ext cx="1260000" cy="126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B40CF300-2786-4F53-B1BD-D627D43E3DBD}"/>
              </a:ext>
            </a:extLst>
          </p:cNvPr>
          <p:cNvSpPr/>
          <p:nvPr/>
        </p:nvSpPr>
        <p:spPr>
          <a:xfrm>
            <a:off x="1240486" y="3336787"/>
            <a:ext cx="1080000" cy="108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99111C92-FC34-4CF2-9CE6-A3F47D8783F8}"/>
              </a:ext>
            </a:extLst>
          </p:cNvPr>
          <p:cNvSpPr/>
          <p:nvPr/>
        </p:nvSpPr>
        <p:spPr>
          <a:xfrm>
            <a:off x="2391369" y="3826391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ECCF8F50-E721-470D-920C-615D3B7C88D4}"/>
              </a:ext>
            </a:extLst>
          </p:cNvPr>
          <p:cNvSpPr/>
          <p:nvPr/>
        </p:nvSpPr>
        <p:spPr>
          <a:xfrm>
            <a:off x="2347871" y="36610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081BA397-80F2-4D79-B87C-FBB25631F637}"/>
              </a:ext>
            </a:extLst>
          </p:cNvPr>
          <p:cNvSpPr/>
          <p:nvPr/>
        </p:nvSpPr>
        <p:spPr>
          <a:xfrm>
            <a:off x="2546866" y="3966776"/>
            <a:ext cx="1260000" cy="126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45B56E63-E4A3-4940-9829-8B9317F87CE9}"/>
              </a:ext>
            </a:extLst>
          </p:cNvPr>
          <p:cNvSpPr/>
          <p:nvPr/>
        </p:nvSpPr>
        <p:spPr>
          <a:xfrm>
            <a:off x="2628951" y="4056776"/>
            <a:ext cx="1080000" cy="108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EAF7A986-A461-4824-A136-0BD3A1939F2A}"/>
              </a:ext>
            </a:extLst>
          </p:cNvPr>
          <p:cNvSpPr/>
          <p:nvPr/>
        </p:nvSpPr>
        <p:spPr>
          <a:xfrm>
            <a:off x="4029383" y="4295415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8077F62F-0729-4341-82F4-F1C2BE59BC98}"/>
              </a:ext>
            </a:extLst>
          </p:cNvPr>
          <p:cNvSpPr/>
          <p:nvPr/>
        </p:nvSpPr>
        <p:spPr>
          <a:xfrm>
            <a:off x="3646729" y="4085900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Grafik 133" descr="Filter">
            <a:extLst>
              <a:ext uri="{FF2B5EF4-FFF2-40B4-BE49-F238E27FC236}">
                <a16:creationId xmlns:a16="http://schemas.microsoft.com/office/drawing/2014/main" id="{421D0256-7025-4AEF-BEAC-8E30719F8E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2869" y="3597760"/>
            <a:ext cx="598912" cy="598912"/>
          </a:xfrm>
          <a:prstGeom prst="rect">
            <a:avLst/>
          </a:prstGeom>
        </p:spPr>
      </p:pic>
      <p:pic>
        <p:nvPicPr>
          <p:cNvPr id="136" name="Grafik 135" descr="Aufwärtstrend">
            <a:extLst>
              <a:ext uri="{FF2B5EF4-FFF2-40B4-BE49-F238E27FC236}">
                <a16:creationId xmlns:a16="http://schemas.microsoft.com/office/drawing/2014/main" id="{B58B0F5E-55A5-42F1-A0BC-C68F41D300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1810" y="4312229"/>
            <a:ext cx="637595" cy="637595"/>
          </a:xfrm>
          <a:prstGeom prst="rect">
            <a:avLst/>
          </a:prstGeom>
        </p:spPr>
      </p:pic>
      <p:pic>
        <p:nvPicPr>
          <p:cNvPr id="138" name="Grafik 137">
            <a:extLst>
              <a:ext uri="{FF2B5EF4-FFF2-40B4-BE49-F238E27FC236}">
                <a16:creationId xmlns:a16="http://schemas.microsoft.com/office/drawing/2014/main" id="{D155E554-BBF2-4228-B54E-AA7DD0697E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9348" y="3639993"/>
            <a:ext cx="544749" cy="450174"/>
          </a:xfrm>
          <a:prstGeom prst="rect">
            <a:avLst/>
          </a:prstGeom>
        </p:spPr>
      </p:pic>
      <p:sp>
        <p:nvSpPr>
          <p:cNvPr id="140" name="Ellipse 139">
            <a:extLst>
              <a:ext uri="{FF2B5EF4-FFF2-40B4-BE49-F238E27FC236}">
                <a16:creationId xmlns:a16="http://schemas.microsoft.com/office/drawing/2014/main" id="{EE5B3258-BF58-4FD3-8A1F-9263D75B903E}"/>
              </a:ext>
            </a:extLst>
          </p:cNvPr>
          <p:cNvSpPr/>
          <p:nvPr/>
        </p:nvSpPr>
        <p:spPr>
          <a:xfrm>
            <a:off x="2528794" y="2359717"/>
            <a:ext cx="1260000" cy="126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7CDCA0FD-2FA7-4D4A-9FAC-A5CCB59DB107}"/>
              </a:ext>
            </a:extLst>
          </p:cNvPr>
          <p:cNvSpPr/>
          <p:nvPr/>
        </p:nvSpPr>
        <p:spPr>
          <a:xfrm>
            <a:off x="2610879" y="2449717"/>
            <a:ext cx="1080000" cy="108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hteck 143">
            <a:extLst>
              <a:ext uri="{FF2B5EF4-FFF2-40B4-BE49-F238E27FC236}">
                <a16:creationId xmlns:a16="http://schemas.microsoft.com/office/drawing/2014/main" id="{1B71BDB7-4E86-4F30-A5D2-7C27C910D61E}"/>
              </a:ext>
            </a:extLst>
          </p:cNvPr>
          <p:cNvSpPr/>
          <p:nvPr/>
        </p:nvSpPr>
        <p:spPr>
          <a:xfrm>
            <a:off x="3580075" y="335830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9956037B-A6AC-4E13-9143-C02C258E7278}"/>
              </a:ext>
            </a:extLst>
          </p:cNvPr>
          <p:cNvSpPr/>
          <p:nvPr/>
        </p:nvSpPr>
        <p:spPr>
          <a:xfrm>
            <a:off x="3653511" y="32323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Grafik 147">
            <a:extLst>
              <a:ext uri="{FF2B5EF4-FFF2-40B4-BE49-F238E27FC236}">
                <a16:creationId xmlns:a16="http://schemas.microsoft.com/office/drawing/2014/main" id="{08F6BF7C-E26B-43D7-AFE8-845EBB57DA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6092" y="3882757"/>
            <a:ext cx="196062" cy="216000"/>
          </a:xfrm>
          <a:prstGeom prst="rect">
            <a:avLst/>
          </a:prstGeom>
        </p:spPr>
      </p:pic>
      <p:pic>
        <p:nvPicPr>
          <p:cNvPr id="150" name="Grafik 149">
            <a:extLst>
              <a:ext uri="{FF2B5EF4-FFF2-40B4-BE49-F238E27FC236}">
                <a16:creationId xmlns:a16="http://schemas.microsoft.com/office/drawing/2014/main" id="{66F8B978-64ED-421A-82AA-16682B0F2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543" y="3889865"/>
            <a:ext cx="196062" cy="216000"/>
          </a:xfrm>
          <a:prstGeom prst="rect">
            <a:avLst/>
          </a:prstGeom>
        </p:spPr>
      </p:pic>
      <p:sp>
        <p:nvSpPr>
          <p:cNvPr id="152" name="Pfeil: gestreift nach rechts 151">
            <a:extLst>
              <a:ext uri="{FF2B5EF4-FFF2-40B4-BE49-F238E27FC236}">
                <a16:creationId xmlns:a16="http://schemas.microsoft.com/office/drawing/2014/main" id="{1AEDA987-9B08-4E75-87F1-EEE41D2323FF}"/>
              </a:ext>
            </a:extLst>
          </p:cNvPr>
          <p:cNvSpPr/>
          <p:nvPr/>
        </p:nvSpPr>
        <p:spPr>
          <a:xfrm rot="20196382">
            <a:off x="3936308" y="4040052"/>
            <a:ext cx="615036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Pfeil: gestreift nach rechts 153">
            <a:extLst>
              <a:ext uri="{FF2B5EF4-FFF2-40B4-BE49-F238E27FC236}">
                <a16:creationId xmlns:a16="http://schemas.microsoft.com/office/drawing/2014/main" id="{3A73A074-E074-4954-893C-7E9EB77DC5AD}"/>
              </a:ext>
            </a:extLst>
          </p:cNvPr>
          <p:cNvSpPr/>
          <p:nvPr/>
        </p:nvSpPr>
        <p:spPr>
          <a:xfrm rot="1710600">
            <a:off x="3854977" y="3262520"/>
            <a:ext cx="677748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6" name="Grafik 155" descr="Bleistift">
            <a:extLst>
              <a:ext uri="{FF2B5EF4-FFF2-40B4-BE49-F238E27FC236}">
                <a16:creationId xmlns:a16="http://schemas.microsoft.com/office/drawing/2014/main" id="{F88474E5-9AD6-4695-ACED-F556D1EC0D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62730" y="2786294"/>
            <a:ext cx="438982" cy="438982"/>
          </a:xfrm>
          <a:prstGeom prst="rect">
            <a:avLst/>
          </a:prstGeom>
        </p:spPr>
      </p:pic>
      <p:pic>
        <p:nvPicPr>
          <p:cNvPr id="158" name="Grafik 157">
            <a:extLst>
              <a:ext uri="{FF2B5EF4-FFF2-40B4-BE49-F238E27FC236}">
                <a16:creationId xmlns:a16="http://schemas.microsoft.com/office/drawing/2014/main" id="{D400B2EB-58B7-4BD7-B334-FC6E9A822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833" y="4517912"/>
            <a:ext cx="196062" cy="216000"/>
          </a:xfrm>
          <a:prstGeom prst="rect">
            <a:avLst/>
          </a:prstGeom>
        </p:spPr>
      </p:pic>
      <p:pic>
        <p:nvPicPr>
          <p:cNvPr id="160" name="Grafik 159">
            <a:extLst>
              <a:ext uri="{FF2B5EF4-FFF2-40B4-BE49-F238E27FC236}">
                <a16:creationId xmlns:a16="http://schemas.microsoft.com/office/drawing/2014/main" id="{3F88ADAA-4332-4D9F-A4F4-CB8BF9C98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218" y="2897785"/>
            <a:ext cx="196062" cy="216000"/>
          </a:xfrm>
          <a:prstGeom prst="rect">
            <a:avLst/>
          </a:prstGeom>
        </p:spPr>
      </p:pic>
      <p:sp>
        <p:nvSpPr>
          <p:cNvPr id="162" name="Freihandform: Form 161">
            <a:extLst>
              <a:ext uri="{FF2B5EF4-FFF2-40B4-BE49-F238E27FC236}">
                <a16:creationId xmlns:a16="http://schemas.microsoft.com/office/drawing/2014/main" id="{7A3AB84A-8595-48AF-A803-89865B637F52}"/>
              </a:ext>
            </a:extLst>
          </p:cNvPr>
          <p:cNvSpPr/>
          <p:nvPr/>
        </p:nvSpPr>
        <p:spPr>
          <a:xfrm rot="5400000">
            <a:off x="2275991" y="3786455"/>
            <a:ext cx="518492" cy="165134"/>
          </a:xfrm>
          <a:custGeom>
            <a:avLst/>
            <a:gdLst>
              <a:gd name="connsiteX0" fmla="*/ 0 w 778980"/>
              <a:gd name="connsiteY0" fmla="*/ 191396 h 197861"/>
              <a:gd name="connsiteX1" fmla="*/ 383021 w 778980"/>
              <a:gd name="connsiteY1" fmla="*/ 0 h 197861"/>
              <a:gd name="connsiteX2" fmla="*/ 778980 w 778980"/>
              <a:gd name="connsiteY2" fmla="*/ 197861 h 197861"/>
              <a:gd name="connsiteX3" fmla="*/ 773924 w 778980"/>
              <a:gd name="connsiteY3" fmla="*/ 197861 h 197861"/>
              <a:gd name="connsiteX4" fmla="*/ 700471 w 778980"/>
              <a:gd name="connsiteY4" fmla="*/ 172657 h 197861"/>
              <a:gd name="connsiteX5" fmla="*/ 377542 w 778980"/>
              <a:gd name="connsiteY5" fmla="*/ 141712 h 197861"/>
              <a:gd name="connsiteX6" fmla="*/ 54612 w 778980"/>
              <a:gd name="connsiteY6" fmla="*/ 172657 h 19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8980" h="197861">
                <a:moveTo>
                  <a:pt x="0" y="191396"/>
                </a:moveTo>
                <a:lnTo>
                  <a:pt x="383021" y="0"/>
                </a:lnTo>
                <a:lnTo>
                  <a:pt x="778980" y="197861"/>
                </a:lnTo>
                <a:lnTo>
                  <a:pt x="773924" y="197861"/>
                </a:lnTo>
                <a:lnTo>
                  <a:pt x="700471" y="172657"/>
                </a:lnTo>
                <a:cubicBezTo>
                  <a:pt x="617826" y="153537"/>
                  <a:pt x="503654" y="141712"/>
                  <a:pt x="377542" y="141712"/>
                </a:cubicBezTo>
                <a:cubicBezTo>
                  <a:pt x="251430" y="141712"/>
                  <a:pt x="137257" y="153537"/>
                  <a:pt x="54612" y="172657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43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143265D-B5A6-4F98-8A1A-F8439EC5E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496" y="1838528"/>
            <a:ext cx="6580045" cy="4261059"/>
          </a:xfrm>
        </p:spPr>
        <p:txBody>
          <a:bodyPr>
            <a:normAutofit/>
          </a:bodyPr>
          <a:lstStyle/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Dataset:  		daily-historical-stock-prices-1970-2018</a:t>
            </a:r>
          </a:p>
          <a:p>
            <a:r>
              <a:rPr lang="de-DE" sz="1600" dirty="0"/>
              <a:t>Source:			</a:t>
            </a:r>
            <a:r>
              <a:rPr lang="de-DE" sz="1600" dirty="0" err="1"/>
              <a:t>Kaggle</a:t>
            </a:r>
            <a:endParaRPr lang="de-DE" sz="1600" dirty="0"/>
          </a:p>
          <a:p>
            <a:r>
              <a:rPr lang="de-DE" sz="1600" dirty="0"/>
              <a:t>Stock </a:t>
            </a:r>
            <a:r>
              <a:rPr lang="de-DE" sz="1600" dirty="0" err="1"/>
              <a:t>exchanges</a:t>
            </a:r>
            <a:r>
              <a:rPr lang="de-DE" sz="1600" dirty="0"/>
              <a:t>		</a:t>
            </a:r>
            <a:r>
              <a:rPr lang="en-US" sz="1600" dirty="0"/>
              <a:t>NYSE and NASDAQ</a:t>
            </a:r>
            <a:endParaRPr lang="de-DE" sz="1600" dirty="0"/>
          </a:p>
          <a:p>
            <a:r>
              <a:rPr lang="de-DE" sz="1600" dirty="0"/>
              <a:t>Dataset </a:t>
            </a:r>
            <a:r>
              <a:rPr lang="de-DE" sz="1600" dirty="0" err="1"/>
              <a:t>dimension</a:t>
            </a:r>
            <a:r>
              <a:rPr lang="de-DE" sz="1600" dirty="0"/>
              <a:t>:	</a:t>
            </a:r>
            <a:r>
              <a:rPr lang="en-US" sz="1600" dirty="0"/>
              <a:t>[20973889 rows x 8 columns]</a:t>
            </a:r>
            <a:endParaRPr lang="de-DE" sz="1600" dirty="0"/>
          </a:p>
          <a:p>
            <a:r>
              <a:rPr lang="en-US" sz="1600" dirty="0"/>
              <a:t>Tickers:			5685</a:t>
            </a:r>
          </a:p>
          <a:p>
            <a:endParaRPr lang="en-US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BE0071-F083-47B5-98A1-544C277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Dataset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420C311C-EDE3-4E0F-BAB3-354B4B1DA84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CABA53C-36E3-45B0-AFDD-E41F9F51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022" y="1838528"/>
            <a:ext cx="4330701" cy="4330701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FC9C6FBC-0E9A-4C79-AAEE-7839AED81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938E02F-0228-495A-A3D9-58BC1E969845}"/>
              </a:ext>
            </a:extLst>
          </p:cNvPr>
          <p:cNvSpPr txBox="1"/>
          <p:nvPr/>
        </p:nvSpPr>
        <p:spPr>
          <a:xfrm>
            <a:off x="7215022" y="6287567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Original stock dataset</a:t>
            </a:r>
          </a:p>
        </p:txBody>
      </p:sp>
    </p:spTree>
    <p:extLst>
      <p:ext uri="{BB962C8B-B14F-4D97-AF65-F5344CB8AC3E}">
        <p14:creationId xmlns:p14="http://schemas.microsoft.com/office/powerpoint/2010/main" val="4239965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BE0071-F083-47B5-98A1-544C277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Dataset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420C311C-EDE3-4E0F-BAB3-354B4B1DA84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ECC6978-9390-401C-8696-E7FD3D10B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501" y="2265405"/>
            <a:ext cx="6765231" cy="2660823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75677E9-BF01-4DD3-ABC0-E04FA5140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5515304" cy="42739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Selected  last 1000 </a:t>
            </a:r>
            <a:r>
              <a:rPr lang="de-DE" sz="1600" dirty="0" err="1"/>
              <a:t>days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2014 -2018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Transformed</a:t>
            </a:r>
            <a:r>
              <a:rPr lang="de-DE" sz="1600" dirty="0"/>
              <a:t> </a:t>
            </a:r>
            <a:r>
              <a:rPr lang="de-DE" sz="1600" dirty="0" err="1"/>
              <a:t>each</a:t>
            </a:r>
            <a:r>
              <a:rPr lang="de-DE" sz="1600" dirty="0"/>
              <a:t> </a:t>
            </a:r>
            <a:r>
              <a:rPr lang="de-DE" sz="1600" dirty="0" err="1"/>
              <a:t>ticker</a:t>
            </a:r>
            <a:r>
              <a:rPr lang="de-DE" sz="1600" dirty="0"/>
              <a:t> </a:t>
            </a:r>
            <a:r>
              <a:rPr lang="de-DE" sz="1600" dirty="0" err="1"/>
              <a:t>into</a:t>
            </a:r>
            <a:r>
              <a:rPr lang="de-DE" sz="1600" dirty="0"/>
              <a:t> </a:t>
            </a:r>
            <a:r>
              <a:rPr lang="de-DE" sz="1600" dirty="0" err="1"/>
              <a:t>columns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Final dataset: [1000 rows x 13925 columns]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2064547-975E-42F1-B86B-23ADB1716AC2}"/>
              </a:ext>
            </a:extLst>
          </p:cNvPr>
          <p:cNvSpPr txBox="1"/>
          <p:nvPr/>
        </p:nvSpPr>
        <p:spPr>
          <a:xfrm>
            <a:off x="4995544" y="5170163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Transformed stock dataset</a:t>
            </a:r>
          </a:p>
        </p:txBody>
      </p:sp>
    </p:spTree>
    <p:extLst>
      <p:ext uri="{BB962C8B-B14F-4D97-AF65-F5344CB8AC3E}">
        <p14:creationId xmlns:p14="http://schemas.microsoft.com/office/powerpoint/2010/main" val="1037782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06" y="408157"/>
            <a:ext cx="10570156" cy="625423"/>
          </a:xfrm>
        </p:spPr>
        <p:txBody>
          <a:bodyPr>
            <a:normAutofit fontScale="90000"/>
          </a:bodyPr>
          <a:lstStyle/>
          <a:p>
            <a:pPr marL="0" indent="0">
              <a:buFont typeface="Arial"/>
              <a:buNone/>
            </a:pPr>
            <a:r>
              <a:rPr lang="en-US" sz="44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to analyze?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2BF860-0507-4BEB-845B-0747C676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7" y="2227195"/>
            <a:ext cx="4823153" cy="3893906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endParaRPr lang="en-US" sz="1600" dirty="0"/>
          </a:p>
          <a:p>
            <a:r>
              <a:rPr lang="en-US" sz="1600" b="1" dirty="0"/>
              <a:t>Intuition:</a:t>
            </a:r>
          </a:p>
          <a:p>
            <a:r>
              <a:rPr lang="en-US" sz="1600" dirty="0"/>
              <a:t>The stocks with the lowest recreation error (L2-norm)  represent the market better. They are less volatile and are considered to be similar to large cap stocks.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66058" y="1148419"/>
            <a:ext cx="11127504" cy="433271"/>
          </a:xfrm>
        </p:spPr>
        <p:txBody>
          <a:bodyPr/>
          <a:lstStyle/>
          <a:p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Focus on stocks that move the market!</a:t>
            </a:r>
          </a:p>
          <a:p>
            <a:pPr marL="0" indent="0">
              <a:buFont typeface="Arial"/>
              <a:buNone/>
            </a:pPr>
            <a:endParaRPr lang="en-US" sz="2000" dirty="0">
              <a:latin typeface="Corbel" panose="020B05030202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8E27B-EE56-483B-BD1A-3E0D9FDEF483}"/>
              </a:ext>
            </a:extLst>
          </p:cNvPr>
          <p:cNvSpPr/>
          <p:nvPr/>
        </p:nvSpPr>
        <p:spPr>
          <a:xfrm>
            <a:off x="6262492" y="1672708"/>
            <a:ext cx="1072985" cy="28642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F4DBB6ED-E346-478E-A1C1-A2F9E3B59ECC}"/>
              </a:ext>
            </a:extLst>
          </p:cNvPr>
          <p:cNvSpPr/>
          <p:nvPr/>
        </p:nvSpPr>
        <p:spPr>
          <a:xfrm>
            <a:off x="7953528" y="1672708"/>
            <a:ext cx="658044" cy="2864229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F81A9DC-0BCC-47B4-AE49-0C2DD4CB7424}"/>
              </a:ext>
            </a:extLst>
          </p:cNvPr>
          <p:cNvSpPr/>
          <p:nvPr/>
        </p:nvSpPr>
        <p:spPr>
          <a:xfrm>
            <a:off x="9235943" y="1672708"/>
            <a:ext cx="891313" cy="286422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/>
          </a:p>
        </p:txBody>
      </p:sp>
      <p:sp>
        <p:nvSpPr>
          <p:cNvPr id="65" name="Freihandform: Form 64">
            <a:extLst>
              <a:ext uri="{FF2B5EF4-FFF2-40B4-BE49-F238E27FC236}">
                <a16:creationId xmlns:a16="http://schemas.microsoft.com/office/drawing/2014/main" id="{A58DAE2B-6960-4DD2-87E4-4A9D5678C9D2}"/>
              </a:ext>
            </a:extLst>
          </p:cNvPr>
          <p:cNvSpPr/>
          <p:nvPr/>
        </p:nvSpPr>
        <p:spPr>
          <a:xfrm>
            <a:off x="10833010" y="3242198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kern="1200" dirty="0"/>
          </a:p>
        </p:txBody>
      </p:sp>
      <p:sp>
        <p:nvSpPr>
          <p:cNvPr id="66" name="Freihandform: Form 65">
            <a:extLst>
              <a:ext uri="{FF2B5EF4-FFF2-40B4-BE49-F238E27FC236}">
                <a16:creationId xmlns:a16="http://schemas.microsoft.com/office/drawing/2014/main" id="{5A04C0B6-9C71-4FE3-AA42-98F8FFBEA6BF}"/>
              </a:ext>
            </a:extLst>
          </p:cNvPr>
          <p:cNvSpPr/>
          <p:nvPr/>
        </p:nvSpPr>
        <p:spPr>
          <a:xfrm>
            <a:off x="10833010" y="2935672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800" kern="1200" dirty="0"/>
          </a:p>
        </p:txBody>
      </p:sp>
      <p:sp>
        <p:nvSpPr>
          <p:cNvPr id="67" name="Freihandform: Form 66">
            <a:extLst>
              <a:ext uri="{FF2B5EF4-FFF2-40B4-BE49-F238E27FC236}">
                <a16:creationId xmlns:a16="http://schemas.microsoft.com/office/drawing/2014/main" id="{A6D26687-BB12-418E-9125-59AAFD4D250B}"/>
              </a:ext>
            </a:extLst>
          </p:cNvPr>
          <p:cNvSpPr/>
          <p:nvPr/>
        </p:nvSpPr>
        <p:spPr>
          <a:xfrm>
            <a:off x="10833010" y="2640938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800" kern="1200" dirty="0"/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8D37503E-8F4F-47BE-AFB7-974DEB4B3915}"/>
              </a:ext>
            </a:extLst>
          </p:cNvPr>
          <p:cNvSpPr txBox="1"/>
          <p:nvPr/>
        </p:nvSpPr>
        <p:spPr>
          <a:xfrm>
            <a:off x="11113556" y="2682129"/>
            <a:ext cx="1078444" cy="2871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Input Cells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9AB817F8-E419-4BB2-AC60-E1DBE0DD7155}"/>
              </a:ext>
            </a:extLst>
          </p:cNvPr>
          <p:cNvSpPr txBox="1"/>
          <p:nvPr/>
        </p:nvSpPr>
        <p:spPr>
          <a:xfrm>
            <a:off x="11113555" y="2978213"/>
            <a:ext cx="1352503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Hidden Cells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FA64DB90-EFDC-4C67-850B-D633C7E78B7B}"/>
              </a:ext>
            </a:extLst>
          </p:cNvPr>
          <p:cNvSpPr txBox="1"/>
          <p:nvPr/>
        </p:nvSpPr>
        <p:spPr>
          <a:xfrm>
            <a:off x="11113555" y="3307076"/>
            <a:ext cx="178087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Output Cells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8F6CE01-2BC1-470C-92E6-D9066E5FE012}"/>
              </a:ext>
            </a:extLst>
          </p:cNvPr>
          <p:cNvSpPr txBox="1"/>
          <p:nvPr/>
        </p:nvSpPr>
        <p:spPr>
          <a:xfrm>
            <a:off x="6386969" y="1335058"/>
            <a:ext cx="926519" cy="30776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A4B2B619-7807-48D1-B2C1-7D80CD083740}"/>
              </a:ext>
            </a:extLst>
          </p:cNvPr>
          <p:cNvSpPr txBox="1"/>
          <p:nvPr/>
        </p:nvSpPr>
        <p:spPr>
          <a:xfrm>
            <a:off x="9338887" y="1335058"/>
            <a:ext cx="926519" cy="30776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C21E153-BE40-4588-A8DE-1EA9DE703BE8}"/>
              </a:ext>
            </a:extLst>
          </p:cNvPr>
          <p:cNvSpPr txBox="1"/>
          <p:nvPr/>
        </p:nvSpPr>
        <p:spPr>
          <a:xfrm>
            <a:off x="5843758" y="2227195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B99987C4-3D5A-4264-A963-01EFBFAAADDA}"/>
              </a:ext>
            </a:extLst>
          </p:cNvPr>
          <p:cNvSpPr txBox="1"/>
          <p:nvPr/>
        </p:nvSpPr>
        <p:spPr>
          <a:xfrm>
            <a:off x="10179013" y="2227195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Pfeil: nach rechts 75">
            <a:extLst>
              <a:ext uri="{FF2B5EF4-FFF2-40B4-BE49-F238E27FC236}">
                <a16:creationId xmlns:a16="http://schemas.microsoft.com/office/drawing/2014/main" id="{F9B926CE-0277-4C11-8685-20DB782C3C7A}"/>
              </a:ext>
            </a:extLst>
          </p:cNvPr>
          <p:cNvSpPr/>
          <p:nvPr/>
        </p:nvSpPr>
        <p:spPr>
          <a:xfrm>
            <a:off x="8699056" y="2901593"/>
            <a:ext cx="445707" cy="244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Pfeil: nach rechts 76">
            <a:extLst>
              <a:ext uri="{FF2B5EF4-FFF2-40B4-BE49-F238E27FC236}">
                <a16:creationId xmlns:a16="http://schemas.microsoft.com/office/drawing/2014/main" id="{5F9C9619-36CC-426E-B02C-5C92E17E8E2C}"/>
              </a:ext>
            </a:extLst>
          </p:cNvPr>
          <p:cNvSpPr/>
          <p:nvPr/>
        </p:nvSpPr>
        <p:spPr>
          <a:xfrm>
            <a:off x="7350618" y="2901593"/>
            <a:ext cx="445707" cy="244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032E8B5-E873-4059-A89A-F22888D862EF}"/>
              </a:ext>
            </a:extLst>
          </p:cNvPr>
          <p:cNvCxnSpPr>
            <a:cxnSpLocks/>
          </p:cNvCxnSpPr>
          <p:nvPr/>
        </p:nvCxnSpPr>
        <p:spPr>
          <a:xfrm>
            <a:off x="6433150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98B02334-78B8-4235-BFD5-C45063601FBC}"/>
              </a:ext>
            </a:extLst>
          </p:cNvPr>
          <p:cNvCxnSpPr>
            <a:cxnSpLocks/>
          </p:cNvCxnSpPr>
          <p:nvPr/>
        </p:nvCxnSpPr>
        <p:spPr>
          <a:xfrm>
            <a:off x="6645587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EFFBEFA5-4F9B-4752-BC05-E9CC50008C9D}"/>
              </a:ext>
            </a:extLst>
          </p:cNvPr>
          <p:cNvCxnSpPr>
            <a:cxnSpLocks/>
          </p:cNvCxnSpPr>
          <p:nvPr/>
        </p:nvCxnSpPr>
        <p:spPr>
          <a:xfrm>
            <a:off x="6845633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C936D26B-B968-4587-ADF5-7495A1209333}"/>
              </a:ext>
            </a:extLst>
          </p:cNvPr>
          <p:cNvCxnSpPr>
            <a:cxnSpLocks/>
          </p:cNvCxnSpPr>
          <p:nvPr/>
        </p:nvCxnSpPr>
        <p:spPr>
          <a:xfrm>
            <a:off x="7039596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E8A0BE07-CA98-467F-A9A7-8D5BB349EDDC}"/>
              </a:ext>
            </a:extLst>
          </p:cNvPr>
          <p:cNvCxnSpPr>
            <a:cxnSpLocks/>
          </p:cNvCxnSpPr>
          <p:nvPr/>
        </p:nvCxnSpPr>
        <p:spPr>
          <a:xfrm>
            <a:off x="6326063" y="190219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9831D961-BC24-4613-A2FE-C51CA9385A2D}"/>
              </a:ext>
            </a:extLst>
          </p:cNvPr>
          <p:cNvCxnSpPr>
            <a:cxnSpLocks/>
          </p:cNvCxnSpPr>
          <p:nvPr/>
        </p:nvCxnSpPr>
        <p:spPr>
          <a:xfrm>
            <a:off x="6326063" y="209280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4EAD85CE-8418-4D66-A1EF-F65427E5D089}"/>
              </a:ext>
            </a:extLst>
          </p:cNvPr>
          <p:cNvCxnSpPr>
            <a:cxnSpLocks/>
          </p:cNvCxnSpPr>
          <p:nvPr/>
        </p:nvCxnSpPr>
        <p:spPr>
          <a:xfrm>
            <a:off x="6326063" y="228340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1981D6BF-16AD-4435-BDA7-1226C8937604}"/>
              </a:ext>
            </a:extLst>
          </p:cNvPr>
          <p:cNvCxnSpPr>
            <a:cxnSpLocks/>
          </p:cNvCxnSpPr>
          <p:nvPr/>
        </p:nvCxnSpPr>
        <p:spPr>
          <a:xfrm>
            <a:off x="6326063" y="247400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62690097-A65A-4549-9687-B928956BD8AF}"/>
              </a:ext>
            </a:extLst>
          </p:cNvPr>
          <p:cNvCxnSpPr>
            <a:cxnSpLocks/>
          </p:cNvCxnSpPr>
          <p:nvPr/>
        </p:nvCxnSpPr>
        <p:spPr>
          <a:xfrm>
            <a:off x="6335299" y="266460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7092E602-2D0A-4937-8FB2-23772A4C772A}"/>
              </a:ext>
            </a:extLst>
          </p:cNvPr>
          <p:cNvCxnSpPr>
            <a:cxnSpLocks/>
          </p:cNvCxnSpPr>
          <p:nvPr/>
        </p:nvCxnSpPr>
        <p:spPr>
          <a:xfrm>
            <a:off x="6335299" y="285520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>
            <a:extLst>
              <a:ext uri="{FF2B5EF4-FFF2-40B4-BE49-F238E27FC236}">
                <a16:creationId xmlns:a16="http://schemas.microsoft.com/office/drawing/2014/main" id="{6116E3A0-7AE6-4CB4-B405-6F123D8B32DA}"/>
              </a:ext>
            </a:extLst>
          </p:cNvPr>
          <p:cNvCxnSpPr>
            <a:cxnSpLocks/>
          </p:cNvCxnSpPr>
          <p:nvPr/>
        </p:nvCxnSpPr>
        <p:spPr>
          <a:xfrm>
            <a:off x="6335299" y="304581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E6F07412-8C5C-4EAA-81DB-F7B8DFB43BFD}"/>
              </a:ext>
            </a:extLst>
          </p:cNvPr>
          <p:cNvCxnSpPr>
            <a:cxnSpLocks/>
          </p:cNvCxnSpPr>
          <p:nvPr/>
        </p:nvCxnSpPr>
        <p:spPr>
          <a:xfrm>
            <a:off x="6335299" y="323641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3B26EF36-8456-4CF5-8F8B-6931E86BC32E}"/>
              </a:ext>
            </a:extLst>
          </p:cNvPr>
          <p:cNvCxnSpPr>
            <a:cxnSpLocks/>
          </p:cNvCxnSpPr>
          <p:nvPr/>
        </p:nvCxnSpPr>
        <p:spPr>
          <a:xfrm>
            <a:off x="6335299" y="342701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B645D220-72D9-480A-91B8-A04B58AB4BDD}"/>
              </a:ext>
            </a:extLst>
          </p:cNvPr>
          <p:cNvCxnSpPr>
            <a:cxnSpLocks/>
          </p:cNvCxnSpPr>
          <p:nvPr/>
        </p:nvCxnSpPr>
        <p:spPr>
          <a:xfrm>
            <a:off x="6335299" y="361761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75276AA8-99D1-4F1E-931E-28DF77B7FD75}"/>
              </a:ext>
            </a:extLst>
          </p:cNvPr>
          <p:cNvCxnSpPr>
            <a:cxnSpLocks/>
          </p:cNvCxnSpPr>
          <p:nvPr/>
        </p:nvCxnSpPr>
        <p:spPr>
          <a:xfrm>
            <a:off x="6335299" y="380821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34350DFF-2E14-484B-ADD0-53B7C4B17B7D}"/>
              </a:ext>
            </a:extLst>
          </p:cNvPr>
          <p:cNvCxnSpPr>
            <a:cxnSpLocks/>
          </p:cNvCxnSpPr>
          <p:nvPr/>
        </p:nvCxnSpPr>
        <p:spPr>
          <a:xfrm>
            <a:off x="6335299" y="399882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94AFB60F-C228-41AC-9E18-EAF7F8BA9A67}"/>
              </a:ext>
            </a:extLst>
          </p:cNvPr>
          <p:cNvCxnSpPr>
            <a:cxnSpLocks/>
          </p:cNvCxnSpPr>
          <p:nvPr/>
        </p:nvCxnSpPr>
        <p:spPr>
          <a:xfrm>
            <a:off x="6335299" y="418942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C9E536B-2529-4C95-9602-82D1D063CE0C}"/>
              </a:ext>
            </a:extLst>
          </p:cNvPr>
          <p:cNvCxnSpPr>
            <a:cxnSpLocks/>
          </p:cNvCxnSpPr>
          <p:nvPr/>
        </p:nvCxnSpPr>
        <p:spPr>
          <a:xfrm>
            <a:off x="6335299" y="438002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D3A79D28-A6D4-4412-B992-BB1836311083}"/>
              </a:ext>
            </a:extLst>
          </p:cNvPr>
          <p:cNvCxnSpPr>
            <a:cxnSpLocks/>
          </p:cNvCxnSpPr>
          <p:nvPr/>
        </p:nvCxnSpPr>
        <p:spPr>
          <a:xfrm>
            <a:off x="9390952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DF9CB98A-3665-492A-8196-534E843BB5E4}"/>
              </a:ext>
            </a:extLst>
          </p:cNvPr>
          <p:cNvCxnSpPr>
            <a:cxnSpLocks/>
          </p:cNvCxnSpPr>
          <p:nvPr/>
        </p:nvCxnSpPr>
        <p:spPr>
          <a:xfrm>
            <a:off x="9603389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EEFD0581-0062-4A7F-9DC7-FFF5F39FBAC3}"/>
              </a:ext>
            </a:extLst>
          </p:cNvPr>
          <p:cNvCxnSpPr>
            <a:cxnSpLocks/>
          </p:cNvCxnSpPr>
          <p:nvPr/>
        </p:nvCxnSpPr>
        <p:spPr>
          <a:xfrm>
            <a:off x="9803435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7DC4E515-60A7-4453-B470-1FB7A9B3A7E0}"/>
              </a:ext>
            </a:extLst>
          </p:cNvPr>
          <p:cNvCxnSpPr>
            <a:cxnSpLocks/>
          </p:cNvCxnSpPr>
          <p:nvPr/>
        </p:nvCxnSpPr>
        <p:spPr>
          <a:xfrm>
            <a:off x="9997398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69662E88-EB4A-4BC3-80AA-4A2FBF024BA5}"/>
              </a:ext>
            </a:extLst>
          </p:cNvPr>
          <p:cNvCxnSpPr>
            <a:cxnSpLocks/>
          </p:cNvCxnSpPr>
          <p:nvPr/>
        </p:nvCxnSpPr>
        <p:spPr>
          <a:xfrm>
            <a:off x="9293101" y="190219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A04F6BB6-501D-4669-98D0-6BE57E920A07}"/>
              </a:ext>
            </a:extLst>
          </p:cNvPr>
          <p:cNvCxnSpPr>
            <a:cxnSpLocks/>
          </p:cNvCxnSpPr>
          <p:nvPr/>
        </p:nvCxnSpPr>
        <p:spPr>
          <a:xfrm>
            <a:off x="9293101" y="209280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E2E32EF7-4A96-4479-8343-48ADD2EECB7E}"/>
              </a:ext>
            </a:extLst>
          </p:cNvPr>
          <p:cNvCxnSpPr>
            <a:cxnSpLocks/>
          </p:cNvCxnSpPr>
          <p:nvPr/>
        </p:nvCxnSpPr>
        <p:spPr>
          <a:xfrm>
            <a:off x="9293101" y="228340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9516898E-61A5-4B10-9948-00CEE6EDAE50}"/>
              </a:ext>
            </a:extLst>
          </p:cNvPr>
          <p:cNvCxnSpPr>
            <a:cxnSpLocks/>
          </p:cNvCxnSpPr>
          <p:nvPr/>
        </p:nvCxnSpPr>
        <p:spPr>
          <a:xfrm>
            <a:off x="9293101" y="247400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7C0E93F4-074E-4CCE-AF14-5C0A9B5457B4}"/>
              </a:ext>
            </a:extLst>
          </p:cNvPr>
          <p:cNvCxnSpPr>
            <a:cxnSpLocks/>
          </p:cNvCxnSpPr>
          <p:nvPr/>
        </p:nvCxnSpPr>
        <p:spPr>
          <a:xfrm>
            <a:off x="9293101" y="266460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r Verbinder 109">
            <a:extLst>
              <a:ext uri="{FF2B5EF4-FFF2-40B4-BE49-F238E27FC236}">
                <a16:creationId xmlns:a16="http://schemas.microsoft.com/office/drawing/2014/main" id="{C8372149-AD00-4D20-8A17-2CB47F0A35D6}"/>
              </a:ext>
            </a:extLst>
          </p:cNvPr>
          <p:cNvCxnSpPr>
            <a:cxnSpLocks/>
          </p:cNvCxnSpPr>
          <p:nvPr/>
        </p:nvCxnSpPr>
        <p:spPr>
          <a:xfrm>
            <a:off x="9293101" y="285520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22F3E324-B1BB-401B-B219-7F5FF0C3394F}"/>
              </a:ext>
            </a:extLst>
          </p:cNvPr>
          <p:cNvCxnSpPr>
            <a:cxnSpLocks/>
          </p:cNvCxnSpPr>
          <p:nvPr/>
        </p:nvCxnSpPr>
        <p:spPr>
          <a:xfrm>
            <a:off x="9293101" y="304581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>
            <a:extLst>
              <a:ext uri="{FF2B5EF4-FFF2-40B4-BE49-F238E27FC236}">
                <a16:creationId xmlns:a16="http://schemas.microsoft.com/office/drawing/2014/main" id="{A52DCAF9-1D87-4D7D-B8E0-13B5CFFC833E}"/>
              </a:ext>
            </a:extLst>
          </p:cNvPr>
          <p:cNvCxnSpPr>
            <a:cxnSpLocks/>
          </p:cNvCxnSpPr>
          <p:nvPr/>
        </p:nvCxnSpPr>
        <p:spPr>
          <a:xfrm>
            <a:off x="9293101" y="323641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>
            <a:extLst>
              <a:ext uri="{FF2B5EF4-FFF2-40B4-BE49-F238E27FC236}">
                <a16:creationId xmlns:a16="http://schemas.microsoft.com/office/drawing/2014/main" id="{670B1449-D1B7-43DC-9254-59D9A0905029}"/>
              </a:ext>
            </a:extLst>
          </p:cNvPr>
          <p:cNvCxnSpPr>
            <a:cxnSpLocks/>
          </p:cNvCxnSpPr>
          <p:nvPr/>
        </p:nvCxnSpPr>
        <p:spPr>
          <a:xfrm>
            <a:off x="9293101" y="342701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7402131B-9812-42DE-8C76-41DB80C308E5}"/>
              </a:ext>
            </a:extLst>
          </p:cNvPr>
          <p:cNvCxnSpPr>
            <a:cxnSpLocks/>
          </p:cNvCxnSpPr>
          <p:nvPr/>
        </p:nvCxnSpPr>
        <p:spPr>
          <a:xfrm>
            <a:off x="9293101" y="361761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r Verbinder 114">
            <a:extLst>
              <a:ext uri="{FF2B5EF4-FFF2-40B4-BE49-F238E27FC236}">
                <a16:creationId xmlns:a16="http://schemas.microsoft.com/office/drawing/2014/main" id="{82CEF6B6-105E-45E1-8DC4-7A2B3C0FBA60}"/>
              </a:ext>
            </a:extLst>
          </p:cNvPr>
          <p:cNvCxnSpPr>
            <a:cxnSpLocks/>
          </p:cNvCxnSpPr>
          <p:nvPr/>
        </p:nvCxnSpPr>
        <p:spPr>
          <a:xfrm>
            <a:off x="9293101" y="380821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r Verbinder 115">
            <a:extLst>
              <a:ext uri="{FF2B5EF4-FFF2-40B4-BE49-F238E27FC236}">
                <a16:creationId xmlns:a16="http://schemas.microsoft.com/office/drawing/2014/main" id="{E48B7594-E2DB-4505-B2B3-092B668C7E82}"/>
              </a:ext>
            </a:extLst>
          </p:cNvPr>
          <p:cNvCxnSpPr>
            <a:cxnSpLocks/>
          </p:cNvCxnSpPr>
          <p:nvPr/>
        </p:nvCxnSpPr>
        <p:spPr>
          <a:xfrm>
            <a:off x="9293101" y="399882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r Verbinder 116">
            <a:extLst>
              <a:ext uri="{FF2B5EF4-FFF2-40B4-BE49-F238E27FC236}">
                <a16:creationId xmlns:a16="http://schemas.microsoft.com/office/drawing/2014/main" id="{178DEF5B-9B56-4F5C-AEB6-069393F11DE5}"/>
              </a:ext>
            </a:extLst>
          </p:cNvPr>
          <p:cNvCxnSpPr>
            <a:cxnSpLocks/>
          </p:cNvCxnSpPr>
          <p:nvPr/>
        </p:nvCxnSpPr>
        <p:spPr>
          <a:xfrm>
            <a:off x="9293101" y="418942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r Verbinder 117">
            <a:extLst>
              <a:ext uri="{FF2B5EF4-FFF2-40B4-BE49-F238E27FC236}">
                <a16:creationId xmlns:a16="http://schemas.microsoft.com/office/drawing/2014/main" id="{FD583211-A9C6-4B3A-BB82-0B5DB4D529BF}"/>
              </a:ext>
            </a:extLst>
          </p:cNvPr>
          <p:cNvCxnSpPr>
            <a:cxnSpLocks/>
          </p:cNvCxnSpPr>
          <p:nvPr/>
        </p:nvCxnSpPr>
        <p:spPr>
          <a:xfrm>
            <a:off x="9293101" y="438002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BCBB0A06-8BCC-448A-BC10-84AE93D4D8FE}"/>
              </a:ext>
            </a:extLst>
          </p:cNvPr>
          <p:cNvSpPr txBox="1"/>
          <p:nvPr/>
        </p:nvSpPr>
        <p:spPr>
          <a:xfrm>
            <a:off x="6401723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12ADED7-554D-4878-BC14-C306950339BC}"/>
              </a:ext>
            </a:extLst>
          </p:cNvPr>
          <p:cNvSpPr txBox="1"/>
          <p:nvPr/>
        </p:nvSpPr>
        <p:spPr>
          <a:xfrm>
            <a:off x="6611291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0.2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C0D0B11A-8B18-4CEF-A804-1E29C07DB93A}"/>
              </a:ext>
            </a:extLst>
          </p:cNvPr>
          <p:cNvSpPr txBox="1"/>
          <p:nvPr/>
        </p:nvSpPr>
        <p:spPr>
          <a:xfrm>
            <a:off x="6611291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28400B0D-5977-41E9-91F0-313C7AD279AD}"/>
              </a:ext>
            </a:extLst>
          </p:cNvPr>
          <p:cNvSpPr txBox="1"/>
          <p:nvPr/>
        </p:nvSpPr>
        <p:spPr>
          <a:xfrm>
            <a:off x="6377733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0.4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124" name="Gerader Verbinder 123">
            <a:extLst>
              <a:ext uri="{FF2B5EF4-FFF2-40B4-BE49-F238E27FC236}">
                <a16:creationId xmlns:a16="http://schemas.microsoft.com/office/drawing/2014/main" id="{E3EC325C-8586-415F-B3AE-EAC969314EBA}"/>
              </a:ext>
            </a:extLst>
          </p:cNvPr>
          <p:cNvCxnSpPr>
            <a:cxnSpLocks/>
          </p:cNvCxnSpPr>
          <p:nvPr/>
        </p:nvCxnSpPr>
        <p:spPr>
          <a:xfrm>
            <a:off x="9270720" y="190219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124">
            <a:extLst>
              <a:ext uri="{FF2B5EF4-FFF2-40B4-BE49-F238E27FC236}">
                <a16:creationId xmlns:a16="http://schemas.microsoft.com/office/drawing/2014/main" id="{75F7EC5D-5862-42D0-927A-1C590D6AE732}"/>
              </a:ext>
            </a:extLst>
          </p:cNvPr>
          <p:cNvCxnSpPr>
            <a:cxnSpLocks/>
          </p:cNvCxnSpPr>
          <p:nvPr/>
        </p:nvCxnSpPr>
        <p:spPr>
          <a:xfrm>
            <a:off x="9270720" y="209280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r Verbinder 125">
            <a:extLst>
              <a:ext uri="{FF2B5EF4-FFF2-40B4-BE49-F238E27FC236}">
                <a16:creationId xmlns:a16="http://schemas.microsoft.com/office/drawing/2014/main" id="{9805B86D-AC73-49C7-88A7-2CD0731DFB22}"/>
              </a:ext>
            </a:extLst>
          </p:cNvPr>
          <p:cNvCxnSpPr>
            <a:cxnSpLocks/>
          </p:cNvCxnSpPr>
          <p:nvPr/>
        </p:nvCxnSpPr>
        <p:spPr>
          <a:xfrm>
            <a:off x="9270720" y="228340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feld 126">
            <a:extLst>
              <a:ext uri="{FF2B5EF4-FFF2-40B4-BE49-F238E27FC236}">
                <a16:creationId xmlns:a16="http://schemas.microsoft.com/office/drawing/2014/main" id="{093534B0-A37E-424A-A36F-E4D17FCFD844}"/>
              </a:ext>
            </a:extLst>
          </p:cNvPr>
          <p:cNvSpPr txBox="1"/>
          <p:nvPr/>
        </p:nvSpPr>
        <p:spPr>
          <a:xfrm>
            <a:off x="9346380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296336BC-9C1B-4F7F-B181-EA1F9D6D3926}"/>
              </a:ext>
            </a:extLst>
          </p:cNvPr>
          <p:cNvSpPr txBox="1"/>
          <p:nvPr/>
        </p:nvSpPr>
        <p:spPr>
          <a:xfrm>
            <a:off x="955594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0.2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C71C108E-6DB3-44BB-9B1D-1332C9313E8B}"/>
              </a:ext>
            </a:extLst>
          </p:cNvPr>
          <p:cNvSpPr txBox="1"/>
          <p:nvPr/>
        </p:nvSpPr>
        <p:spPr>
          <a:xfrm>
            <a:off x="9555948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A1B4506-6C45-4B3F-B36A-ECA12B5BFA79}"/>
              </a:ext>
            </a:extLst>
          </p:cNvPr>
          <p:cNvSpPr txBox="1"/>
          <p:nvPr/>
        </p:nvSpPr>
        <p:spPr>
          <a:xfrm>
            <a:off x="9322390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0.4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135" name="Gerader Verbinder 134">
            <a:extLst>
              <a:ext uri="{FF2B5EF4-FFF2-40B4-BE49-F238E27FC236}">
                <a16:creationId xmlns:a16="http://schemas.microsoft.com/office/drawing/2014/main" id="{E8CF0296-4AEE-4D86-8399-D6FCFA73827B}"/>
              </a:ext>
            </a:extLst>
          </p:cNvPr>
          <p:cNvCxnSpPr>
            <a:cxnSpLocks/>
          </p:cNvCxnSpPr>
          <p:nvPr/>
        </p:nvCxnSpPr>
        <p:spPr>
          <a:xfrm>
            <a:off x="8189119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r Verbinder 135">
            <a:extLst>
              <a:ext uri="{FF2B5EF4-FFF2-40B4-BE49-F238E27FC236}">
                <a16:creationId xmlns:a16="http://schemas.microsoft.com/office/drawing/2014/main" id="{7A9F4B0A-2EDC-4DA2-8436-03A5046798D2}"/>
              </a:ext>
            </a:extLst>
          </p:cNvPr>
          <p:cNvCxnSpPr>
            <a:cxnSpLocks/>
          </p:cNvCxnSpPr>
          <p:nvPr/>
        </p:nvCxnSpPr>
        <p:spPr>
          <a:xfrm>
            <a:off x="8389165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EE722158-039C-4DB2-A2D4-C017E21844CB}"/>
              </a:ext>
            </a:extLst>
          </p:cNvPr>
          <p:cNvCxnSpPr>
            <a:cxnSpLocks/>
          </p:cNvCxnSpPr>
          <p:nvPr/>
        </p:nvCxnSpPr>
        <p:spPr>
          <a:xfrm>
            <a:off x="7877868" y="190219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719E19EE-6E34-4044-AC5F-E46CC3159EB1}"/>
              </a:ext>
            </a:extLst>
          </p:cNvPr>
          <p:cNvCxnSpPr>
            <a:cxnSpLocks/>
          </p:cNvCxnSpPr>
          <p:nvPr/>
        </p:nvCxnSpPr>
        <p:spPr>
          <a:xfrm>
            <a:off x="7877868" y="209280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r Verbinder 138">
            <a:extLst>
              <a:ext uri="{FF2B5EF4-FFF2-40B4-BE49-F238E27FC236}">
                <a16:creationId xmlns:a16="http://schemas.microsoft.com/office/drawing/2014/main" id="{E661E76C-C209-4407-8F20-F2F377055631}"/>
              </a:ext>
            </a:extLst>
          </p:cNvPr>
          <p:cNvCxnSpPr>
            <a:cxnSpLocks/>
          </p:cNvCxnSpPr>
          <p:nvPr/>
        </p:nvCxnSpPr>
        <p:spPr>
          <a:xfrm>
            <a:off x="7877868" y="228340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rader Verbinder 139">
            <a:extLst>
              <a:ext uri="{FF2B5EF4-FFF2-40B4-BE49-F238E27FC236}">
                <a16:creationId xmlns:a16="http://schemas.microsoft.com/office/drawing/2014/main" id="{8E4018A5-6B00-4DBF-939A-FFA1C03671F2}"/>
              </a:ext>
            </a:extLst>
          </p:cNvPr>
          <p:cNvCxnSpPr>
            <a:cxnSpLocks/>
          </p:cNvCxnSpPr>
          <p:nvPr/>
        </p:nvCxnSpPr>
        <p:spPr>
          <a:xfrm>
            <a:off x="7877868" y="247400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r Verbinder 140">
            <a:extLst>
              <a:ext uri="{FF2B5EF4-FFF2-40B4-BE49-F238E27FC236}">
                <a16:creationId xmlns:a16="http://schemas.microsoft.com/office/drawing/2014/main" id="{8A7267FF-598E-41EC-8B19-6ED78BF6CA95}"/>
              </a:ext>
            </a:extLst>
          </p:cNvPr>
          <p:cNvCxnSpPr>
            <a:cxnSpLocks/>
          </p:cNvCxnSpPr>
          <p:nvPr/>
        </p:nvCxnSpPr>
        <p:spPr>
          <a:xfrm>
            <a:off x="7887104" y="266460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feld 141">
            <a:extLst>
              <a:ext uri="{FF2B5EF4-FFF2-40B4-BE49-F238E27FC236}">
                <a16:creationId xmlns:a16="http://schemas.microsoft.com/office/drawing/2014/main" id="{BB8E6725-F3EC-4A75-A3EF-00C3F790C9AF}"/>
              </a:ext>
            </a:extLst>
          </p:cNvPr>
          <p:cNvSpPr txBox="1"/>
          <p:nvPr/>
        </p:nvSpPr>
        <p:spPr>
          <a:xfrm>
            <a:off x="795352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0EEF56C5-F1A2-4FCD-9229-83A8FCAEF2C8}"/>
              </a:ext>
            </a:extLst>
          </p:cNvPr>
          <p:cNvSpPr txBox="1"/>
          <p:nvPr/>
        </p:nvSpPr>
        <p:spPr>
          <a:xfrm>
            <a:off x="8163096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5526592C-E323-47F6-934F-9ADA6AA4FB80}"/>
              </a:ext>
            </a:extLst>
          </p:cNvPr>
          <p:cNvSpPr txBox="1"/>
          <p:nvPr/>
        </p:nvSpPr>
        <p:spPr>
          <a:xfrm>
            <a:off x="8163096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DC75F875-AB59-4881-BA8C-CC4F7B8189AF}"/>
              </a:ext>
            </a:extLst>
          </p:cNvPr>
          <p:cNvSpPr txBox="1"/>
          <p:nvPr/>
        </p:nvSpPr>
        <p:spPr>
          <a:xfrm>
            <a:off x="7929538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-2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146" name="Gerader Verbinder 145">
            <a:extLst>
              <a:ext uri="{FF2B5EF4-FFF2-40B4-BE49-F238E27FC236}">
                <a16:creationId xmlns:a16="http://schemas.microsoft.com/office/drawing/2014/main" id="{D166C13B-4270-48FD-A4BE-EABE75E9CEA4}"/>
              </a:ext>
            </a:extLst>
          </p:cNvPr>
          <p:cNvCxnSpPr>
            <a:cxnSpLocks/>
          </p:cNvCxnSpPr>
          <p:nvPr/>
        </p:nvCxnSpPr>
        <p:spPr>
          <a:xfrm>
            <a:off x="7892609" y="285520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r Verbinder 146">
            <a:extLst>
              <a:ext uri="{FF2B5EF4-FFF2-40B4-BE49-F238E27FC236}">
                <a16:creationId xmlns:a16="http://schemas.microsoft.com/office/drawing/2014/main" id="{A7B8A96B-7DB5-4017-ADDF-6C6557FE3CD8}"/>
              </a:ext>
            </a:extLst>
          </p:cNvPr>
          <p:cNvCxnSpPr>
            <a:cxnSpLocks/>
          </p:cNvCxnSpPr>
          <p:nvPr/>
        </p:nvCxnSpPr>
        <p:spPr>
          <a:xfrm>
            <a:off x="7892609" y="304581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r Verbinder 147">
            <a:extLst>
              <a:ext uri="{FF2B5EF4-FFF2-40B4-BE49-F238E27FC236}">
                <a16:creationId xmlns:a16="http://schemas.microsoft.com/office/drawing/2014/main" id="{D117EEBB-0CBF-4355-B41C-0187803E97B5}"/>
              </a:ext>
            </a:extLst>
          </p:cNvPr>
          <p:cNvCxnSpPr>
            <a:cxnSpLocks/>
          </p:cNvCxnSpPr>
          <p:nvPr/>
        </p:nvCxnSpPr>
        <p:spPr>
          <a:xfrm>
            <a:off x="7892609" y="323641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r Verbinder 148">
            <a:extLst>
              <a:ext uri="{FF2B5EF4-FFF2-40B4-BE49-F238E27FC236}">
                <a16:creationId xmlns:a16="http://schemas.microsoft.com/office/drawing/2014/main" id="{3BB396FA-FFAE-4920-8E78-4CA9AF09840B}"/>
              </a:ext>
            </a:extLst>
          </p:cNvPr>
          <p:cNvCxnSpPr>
            <a:cxnSpLocks/>
          </p:cNvCxnSpPr>
          <p:nvPr/>
        </p:nvCxnSpPr>
        <p:spPr>
          <a:xfrm>
            <a:off x="7892609" y="342701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r Verbinder 149">
            <a:extLst>
              <a:ext uri="{FF2B5EF4-FFF2-40B4-BE49-F238E27FC236}">
                <a16:creationId xmlns:a16="http://schemas.microsoft.com/office/drawing/2014/main" id="{99BD8834-1A0F-442A-B977-693B2FF5D372}"/>
              </a:ext>
            </a:extLst>
          </p:cNvPr>
          <p:cNvCxnSpPr>
            <a:cxnSpLocks/>
          </p:cNvCxnSpPr>
          <p:nvPr/>
        </p:nvCxnSpPr>
        <p:spPr>
          <a:xfrm>
            <a:off x="7892609" y="361761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r Verbinder 150">
            <a:extLst>
              <a:ext uri="{FF2B5EF4-FFF2-40B4-BE49-F238E27FC236}">
                <a16:creationId xmlns:a16="http://schemas.microsoft.com/office/drawing/2014/main" id="{33B5A86D-6476-4902-A127-C61C17319A5C}"/>
              </a:ext>
            </a:extLst>
          </p:cNvPr>
          <p:cNvCxnSpPr>
            <a:cxnSpLocks/>
          </p:cNvCxnSpPr>
          <p:nvPr/>
        </p:nvCxnSpPr>
        <p:spPr>
          <a:xfrm>
            <a:off x="7892609" y="380821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r Verbinder 151">
            <a:extLst>
              <a:ext uri="{FF2B5EF4-FFF2-40B4-BE49-F238E27FC236}">
                <a16:creationId xmlns:a16="http://schemas.microsoft.com/office/drawing/2014/main" id="{E879F6B8-9467-4EF1-A29D-5386FC01BC76}"/>
              </a:ext>
            </a:extLst>
          </p:cNvPr>
          <p:cNvCxnSpPr>
            <a:cxnSpLocks/>
          </p:cNvCxnSpPr>
          <p:nvPr/>
        </p:nvCxnSpPr>
        <p:spPr>
          <a:xfrm>
            <a:off x="7892609" y="399882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r Verbinder 152">
            <a:extLst>
              <a:ext uri="{FF2B5EF4-FFF2-40B4-BE49-F238E27FC236}">
                <a16:creationId xmlns:a16="http://schemas.microsoft.com/office/drawing/2014/main" id="{561648F9-1208-4ECB-8E20-1034B2CCFBED}"/>
              </a:ext>
            </a:extLst>
          </p:cNvPr>
          <p:cNvCxnSpPr>
            <a:cxnSpLocks/>
          </p:cNvCxnSpPr>
          <p:nvPr/>
        </p:nvCxnSpPr>
        <p:spPr>
          <a:xfrm>
            <a:off x="7892609" y="418942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>
            <a:extLst>
              <a:ext uri="{FF2B5EF4-FFF2-40B4-BE49-F238E27FC236}">
                <a16:creationId xmlns:a16="http://schemas.microsoft.com/office/drawing/2014/main" id="{18568EDD-EB95-4CF3-A4AF-2A07CE99EC3D}"/>
              </a:ext>
            </a:extLst>
          </p:cNvPr>
          <p:cNvCxnSpPr>
            <a:cxnSpLocks/>
          </p:cNvCxnSpPr>
          <p:nvPr/>
        </p:nvCxnSpPr>
        <p:spPr>
          <a:xfrm>
            <a:off x="7892609" y="438002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feld 118">
            <a:extLst>
              <a:ext uri="{FF2B5EF4-FFF2-40B4-BE49-F238E27FC236}">
                <a16:creationId xmlns:a16="http://schemas.microsoft.com/office/drawing/2014/main" id="{C9340DFC-F1FB-43CD-8030-D316602E8899}"/>
              </a:ext>
            </a:extLst>
          </p:cNvPr>
          <p:cNvSpPr txBox="1"/>
          <p:nvPr/>
        </p:nvSpPr>
        <p:spPr>
          <a:xfrm>
            <a:off x="6401723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s1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2D4A5B37-06DC-4901-92B9-EF42045A44A9}"/>
              </a:ext>
            </a:extLst>
          </p:cNvPr>
          <p:cNvSpPr txBox="1"/>
          <p:nvPr/>
        </p:nvSpPr>
        <p:spPr>
          <a:xfrm>
            <a:off x="6632410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…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EC49CFC7-D7CB-4A0C-A040-4EC10574527F}"/>
              </a:ext>
            </a:extLst>
          </p:cNvPr>
          <p:cNvSpPr txBox="1"/>
          <p:nvPr/>
        </p:nvSpPr>
        <p:spPr>
          <a:xfrm>
            <a:off x="6993658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 err="1">
                <a:solidFill>
                  <a:schemeClr val="bg1"/>
                </a:solidFill>
              </a:rPr>
              <a:t>S_n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4D9C3979-ECFA-4354-ABAA-336F4464D3E8}"/>
              </a:ext>
            </a:extLst>
          </p:cNvPr>
          <p:cNvSpPr txBox="1"/>
          <p:nvPr/>
        </p:nvSpPr>
        <p:spPr>
          <a:xfrm>
            <a:off x="621477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t1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86F15100-1765-450D-A7EF-1CF2F80DBE34}"/>
              </a:ext>
            </a:extLst>
          </p:cNvPr>
          <p:cNvSpPr txBox="1"/>
          <p:nvPr/>
        </p:nvSpPr>
        <p:spPr>
          <a:xfrm>
            <a:off x="6198903" y="418764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 err="1">
                <a:solidFill>
                  <a:schemeClr val="bg1"/>
                </a:solidFill>
              </a:rPr>
              <a:t>t_n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C3A2964F-3057-4413-AD35-F2A04D071CA1}"/>
              </a:ext>
            </a:extLst>
          </p:cNvPr>
          <p:cNvSpPr txBox="1"/>
          <p:nvPr/>
        </p:nvSpPr>
        <p:spPr>
          <a:xfrm>
            <a:off x="7795353" y="1335058"/>
            <a:ext cx="1187624" cy="30776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Latent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885C6DA-DABA-4CC9-A960-1F2E3C2E9615}"/>
              </a:ext>
            </a:extLst>
          </p:cNvPr>
          <p:cNvSpPr/>
          <p:nvPr/>
        </p:nvSpPr>
        <p:spPr>
          <a:xfrm>
            <a:off x="566058" y="50291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D7C4CDC7-AE7B-40E1-8231-6A5584543ADE}"/>
              </a:ext>
            </a:extLst>
          </p:cNvPr>
          <p:cNvSpPr/>
          <p:nvPr/>
        </p:nvSpPr>
        <p:spPr>
          <a:xfrm rot="5400000">
            <a:off x="8177966" y="2900533"/>
            <a:ext cx="115824" cy="378275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820E68E-FA40-4EF9-A95D-2388E1B84CCB}"/>
              </a:ext>
            </a:extLst>
          </p:cNvPr>
          <p:cNvSpPr txBox="1"/>
          <p:nvPr/>
        </p:nvSpPr>
        <p:spPr>
          <a:xfrm>
            <a:off x="6326063" y="5558724"/>
            <a:ext cx="3801193" cy="260902"/>
          </a:xfrm>
          <a:prstGeom prst="rect">
            <a:avLst/>
          </a:prstGeom>
          <a:solidFill>
            <a:schemeClr val="accent1"/>
          </a:solidFill>
          <a:ln>
            <a:solidFill>
              <a:schemeClr val="accent5"/>
            </a:solidFill>
          </a:ln>
        </p:spPr>
        <p:txBody>
          <a:bodyPr wrap="square" rtlCol="0">
            <a:normAutofit lnSpcReduction="10000"/>
          </a:bodyPr>
          <a:lstStyle/>
          <a:p>
            <a:pPr algn="ctr"/>
            <a:r>
              <a:rPr lang="de-DE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Calculate</a:t>
            </a:r>
            <a:r>
              <a:rPr lang="de-DE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L2-Norm and </a:t>
            </a:r>
            <a:r>
              <a:rPr lang="de-DE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de-DE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</a:t>
            </a:r>
            <a:r>
              <a:rPr lang="de-DE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recreated</a:t>
            </a:r>
            <a:r>
              <a:rPr lang="de-DE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stocks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1CC1238-BE78-47A2-A816-4B855D63265A}"/>
              </a:ext>
            </a:extLst>
          </p:cNvPr>
          <p:cNvSpPr txBox="1"/>
          <p:nvPr/>
        </p:nvSpPr>
        <p:spPr>
          <a:xfrm>
            <a:off x="5921711" y="6045168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Autoencoder model with ranked recreation error. </a:t>
            </a:r>
          </a:p>
        </p:txBody>
      </p:sp>
      <p:pic>
        <p:nvPicPr>
          <p:cNvPr id="12" name="Grafik 11" descr="Filter">
            <a:extLst>
              <a:ext uri="{FF2B5EF4-FFF2-40B4-BE49-F238E27FC236}">
                <a16:creationId xmlns:a16="http://schemas.microsoft.com/office/drawing/2014/main" id="{4FC6C078-0F1A-4754-BCAF-5C57F959F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6422" y="4906834"/>
            <a:ext cx="598912" cy="598912"/>
          </a:xfrm>
          <a:prstGeom prst="rect">
            <a:avLst/>
          </a:prstGeom>
        </p:spPr>
      </p:pic>
      <p:sp>
        <p:nvSpPr>
          <p:cNvPr id="157" name="Textfeld 156">
            <a:extLst>
              <a:ext uri="{FF2B5EF4-FFF2-40B4-BE49-F238E27FC236}">
                <a16:creationId xmlns:a16="http://schemas.microsoft.com/office/drawing/2014/main" id="{1DB43204-3277-45C2-A24D-9332BE63732A}"/>
              </a:ext>
            </a:extLst>
          </p:cNvPr>
          <p:cNvSpPr txBox="1"/>
          <p:nvPr/>
        </p:nvSpPr>
        <p:spPr>
          <a:xfrm>
            <a:off x="8433154" y="5043959"/>
            <a:ext cx="178087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Top 500</a:t>
            </a:r>
          </a:p>
        </p:txBody>
      </p:sp>
    </p:spTree>
    <p:extLst>
      <p:ext uri="{BB962C8B-B14F-4D97-AF65-F5344CB8AC3E}">
        <p14:creationId xmlns:p14="http://schemas.microsoft.com/office/powerpoint/2010/main" val="723854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Bleistift enthält.&#10;&#10;Automatisch generierte Beschreibung">
            <a:extLst>
              <a:ext uri="{FF2B5EF4-FFF2-40B4-BE49-F238E27FC236}">
                <a16:creationId xmlns:a16="http://schemas.microsoft.com/office/drawing/2014/main" id="{7561CD99-DA4E-4B85-8BFF-B1BB8C7A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2413000"/>
            <a:ext cx="5511800" cy="29686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7FAC9D8-3616-4026-858F-82D63D051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762" y="2413000"/>
            <a:ext cx="5511800" cy="29686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F516E90-F8C2-4C3B-BD86-B2EE5C549F57}"/>
              </a:ext>
            </a:extLst>
          </p:cNvPr>
          <p:cNvSpPr txBox="1"/>
          <p:nvPr/>
        </p:nvSpPr>
        <p:spPr>
          <a:xfrm>
            <a:off x="3947493" y="5534464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Top 20 most stable and most unstable stocks ranked by recreation error.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C3F9A330-8059-4730-9D8A-969627B52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06" y="408157"/>
            <a:ext cx="10570156" cy="625423"/>
          </a:xfrm>
        </p:spPr>
        <p:txBody>
          <a:bodyPr>
            <a:normAutofit fontScale="90000"/>
          </a:bodyPr>
          <a:lstStyle/>
          <a:p>
            <a:pPr>
              <a:buFont typeface="Arial"/>
              <a:buNone/>
            </a:pPr>
            <a:r>
              <a:rPr lang="en-US" sz="44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to analyze?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3CD2BB2-1C6B-48E1-A8C0-E8B204EB0817}"/>
              </a:ext>
            </a:extLst>
          </p:cNvPr>
          <p:cNvSpPr/>
          <p:nvPr/>
        </p:nvSpPr>
        <p:spPr>
          <a:xfrm>
            <a:off x="566058" y="50291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20" name="Untertitel 19">
            <a:extLst>
              <a:ext uri="{FF2B5EF4-FFF2-40B4-BE49-F238E27FC236}">
                <a16:creationId xmlns:a16="http://schemas.microsoft.com/office/drawing/2014/main" id="{83C56AA9-1A0F-47C6-BFAC-98DC73D660B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Unstable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stocks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tend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be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more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volatile and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have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more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unexpected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spikes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450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F516E90-F8C2-4C3B-BD86-B2EE5C549F57}"/>
              </a:ext>
            </a:extLst>
          </p:cNvPr>
          <p:cNvSpPr txBox="1"/>
          <p:nvPr/>
        </p:nvSpPr>
        <p:spPr>
          <a:xfrm>
            <a:off x="2837150" y="5872466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In-sample and out-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-sample s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harpe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ratio of models trained on full dataset and filtered dataset.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C3F9A330-8059-4730-9D8A-969627B52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06" y="408157"/>
            <a:ext cx="10570156" cy="625423"/>
          </a:xfrm>
        </p:spPr>
        <p:txBody>
          <a:bodyPr>
            <a:normAutofit fontScale="90000"/>
          </a:bodyPr>
          <a:lstStyle/>
          <a:p>
            <a:pPr>
              <a:buFont typeface="Arial"/>
              <a:buNone/>
            </a:pPr>
            <a:r>
              <a:rPr lang="en-US" sz="44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to analyze?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3CD2BB2-1C6B-48E1-A8C0-E8B204EB0817}"/>
              </a:ext>
            </a:extLst>
          </p:cNvPr>
          <p:cNvSpPr/>
          <p:nvPr/>
        </p:nvSpPr>
        <p:spPr>
          <a:xfrm>
            <a:off x="566058" y="50291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20" name="Untertitel 19">
            <a:extLst>
              <a:ext uri="{FF2B5EF4-FFF2-40B4-BE49-F238E27FC236}">
                <a16:creationId xmlns:a16="http://schemas.microsoft.com/office/drawing/2014/main" id="{83C56AA9-1A0F-47C6-BFAC-98DC73D660B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Filtering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based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on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recreation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error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improves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out-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sample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performance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B412DC8-D719-498D-AC54-5418D7824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1340" y="1632483"/>
            <a:ext cx="7181468" cy="418919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4AD48435-EE60-44E5-AE26-1820307345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2"/>
          <a:stretch/>
        </p:blipFill>
        <p:spPr>
          <a:xfrm>
            <a:off x="6076689" y="1624636"/>
            <a:ext cx="6698018" cy="418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71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658B59C-0438-4422-9CB3-D745B5D9B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56" y="2185625"/>
            <a:ext cx="4760625" cy="340227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D1937BA-1F91-439D-80FE-4F5E8EA996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26"/>
          <a:stretch/>
        </p:blipFill>
        <p:spPr>
          <a:xfrm>
            <a:off x="6630558" y="2559951"/>
            <a:ext cx="4829175" cy="2788899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66E591D-720D-44F7-A80D-D1F222D43D44}"/>
              </a:ext>
            </a:extLst>
          </p:cNvPr>
          <p:cNvCxnSpPr/>
          <p:nvPr/>
        </p:nvCxnSpPr>
        <p:spPr>
          <a:xfrm>
            <a:off x="5329881" y="2356022"/>
            <a:ext cx="1639330" cy="49427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5CB7848-2298-49EE-9D7D-1C8475756F16}"/>
              </a:ext>
            </a:extLst>
          </p:cNvPr>
          <p:cNvCxnSpPr>
            <a:cxnSpLocks/>
          </p:cNvCxnSpPr>
          <p:nvPr/>
        </p:nvCxnSpPr>
        <p:spPr>
          <a:xfrm>
            <a:off x="5362832" y="2459001"/>
            <a:ext cx="1639330" cy="91988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E095D50-1C55-424C-83C6-A2184CE5D383}"/>
              </a:ext>
            </a:extLst>
          </p:cNvPr>
          <p:cNvCxnSpPr>
            <a:cxnSpLocks/>
          </p:cNvCxnSpPr>
          <p:nvPr/>
        </p:nvCxnSpPr>
        <p:spPr>
          <a:xfrm>
            <a:off x="5362832" y="2593552"/>
            <a:ext cx="1639330" cy="141415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E307AE0-A04A-4F05-8DE4-B0CDA7A8A907}"/>
              </a:ext>
            </a:extLst>
          </p:cNvPr>
          <p:cNvCxnSpPr>
            <a:cxnSpLocks/>
          </p:cNvCxnSpPr>
          <p:nvPr/>
        </p:nvCxnSpPr>
        <p:spPr>
          <a:xfrm>
            <a:off x="5362832" y="2699959"/>
            <a:ext cx="1672281" cy="191323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8837B3C-663C-4801-B15A-605E009FF9F4}"/>
              </a:ext>
            </a:extLst>
          </p:cNvPr>
          <p:cNvCxnSpPr>
            <a:cxnSpLocks/>
          </p:cNvCxnSpPr>
          <p:nvPr/>
        </p:nvCxnSpPr>
        <p:spPr>
          <a:xfrm>
            <a:off x="5362832" y="2806366"/>
            <a:ext cx="1705232" cy="239171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866D4A06-7942-47EF-B317-D682BF344528}"/>
              </a:ext>
            </a:extLst>
          </p:cNvPr>
          <p:cNvSpPr/>
          <p:nvPr/>
        </p:nvSpPr>
        <p:spPr>
          <a:xfrm rot="16200000">
            <a:off x="9044072" y="451741"/>
            <a:ext cx="180703" cy="38085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DFE2846-95A6-4E2B-B6F5-E4F881B32D03}"/>
              </a:ext>
            </a:extLst>
          </p:cNvPr>
          <p:cNvSpPr txBox="1"/>
          <p:nvPr/>
        </p:nvSpPr>
        <p:spPr>
          <a:xfrm>
            <a:off x="8435546" y="1970056"/>
            <a:ext cx="2042984" cy="255632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days</a:t>
            </a:r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sliding</a:t>
            </a:r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AA538A2-84CE-42C3-8450-9BED09E7B4B6}"/>
              </a:ext>
            </a:extLst>
          </p:cNvPr>
          <p:cNvSpPr txBox="1"/>
          <p:nvPr/>
        </p:nvSpPr>
        <p:spPr>
          <a:xfrm>
            <a:off x="504497" y="5983890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day sliding window example for RNN model.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Untertitel 10">
            <a:extLst>
              <a:ext uri="{FF2B5EF4-FFF2-40B4-BE49-F238E27FC236}">
                <a16:creationId xmlns:a16="http://schemas.microsoft.com/office/drawing/2014/main" id="{57D244C7-3696-4C9B-9415-640E49FB583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transformation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job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B7989872-637A-417C-A22E-D950DD715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Does forecasting improve the portfolio?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595BF5C-7D13-4269-9624-530A5184A292}"/>
              </a:ext>
            </a:extLst>
          </p:cNvPr>
          <p:cNvSpPr/>
          <p:nvPr/>
        </p:nvSpPr>
        <p:spPr>
          <a:xfrm>
            <a:off x="452418" y="578414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944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nhaltsplatzhalter 7">
            <a:extLst>
              <a:ext uri="{FF2B5EF4-FFF2-40B4-BE49-F238E27FC236}">
                <a16:creationId xmlns:a16="http://schemas.microsoft.com/office/drawing/2014/main" id="{8FA4D369-9D47-4B6D-BCEC-AD571EA19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</a:blip>
          <a:srcRect l="12889" t="15410" r="-601" b="12294"/>
          <a:stretch/>
        </p:blipFill>
        <p:spPr>
          <a:xfrm>
            <a:off x="1227906" y="2357533"/>
            <a:ext cx="11757133" cy="3768586"/>
          </a:xfr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9190B6FA-2ADC-4664-ABF2-9059C1ACEEFD}"/>
              </a:ext>
            </a:extLst>
          </p:cNvPr>
          <p:cNvSpPr/>
          <p:nvPr/>
        </p:nvSpPr>
        <p:spPr>
          <a:xfrm>
            <a:off x="435429" y="1999705"/>
            <a:ext cx="1254034" cy="41626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E51A45A-5199-4EED-90D7-30E2C6D0251B}"/>
              </a:ext>
            </a:extLst>
          </p:cNvPr>
          <p:cNvSpPr txBox="1"/>
          <p:nvPr/>
        </p:nvSpPr>
        <p:spPr>
          <a:xfrm>
            <a:off x="495788" y="1606757"/>
            <a:ext cx="5373397" cy="252981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calculating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 optimal stock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portfolio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still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focus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historic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stock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additionally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difficulties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capturing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non-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linearities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timeseries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quantifying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This talk addresses this problem using deep learning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 basic knowledge of deep learning and portfolio management is required.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8AF1B0-DD38-4AAD-B4E4-CB10D906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4FB7650D-E012-4D0C-8857-E13D421607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20A6D01-981A-4159-9503-E2E74A01655A}"/>
              </a:ext>
            </a:extLst>
          </p:cNvPr>
          <p:cNvCxnSpPr>
            <a:cxnSpLocks/>
          </p:cNvCxnSpPr>
          <p:nvPr/>
        </p:nvCxnSpPr>
        <p:spPr>
          <a:xfrm>
            <a:off x="5647137" y="7679187"/>
            <a:ext cx="0" cy="71488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6610B9A-A153-4A95-8422-3024D65AEA96}"/>
              </a:ext>
            </a:extLst>
          </p:cNvPr>
          <p:cNvCxnSpPr>
            <a:cxnSpLocks/>
          </p:cNvCxnSpPr>
          <p:nvPr/>
        </p:nvCxnSpPr>
        <p:spPr>
          <a:xfrm rot="16200000">
            <a:off x="6078458" y="7962746"/>
            <a:ext cx="0" cy="86264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1DB15C9A-19AC-495C-B57E-55C62B4D475F}"/>
              </a:ext>
            </a:extLst>
          </p:cNvPr>
          <p:cNvSpPr/>
          <p:nvPr/>
        </p:nvSpPr>
        <p:spPr>
          <a:xfrm>
            <a:off x="5877894" y="8076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CE88AD3-75DA-4008-86A8-959B71D3950C}"/>
              </a:ext>
            </a:extLst>
          </p:cNvPr>
          <p:cNvSpPr/>
          <p:nvPr/>
        </p:nvSpPr>
        <p:spPr>
          <a:xfrm>
            <a:off x="5895894" y="818706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7B97DCF-5193-4374-B3D5-2DBCC53F31D5}"/>
              </a:ext>
            </a:extLst>
          </p:cNvPr>
          <p:cNvSpPr/>
          <p:nvPr/>
        </p:nvSpPr>
        <p:spPr>
          <a:xfrm>
            <a:off x="6034006" y="7961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C0373B5-4D4F-41C8-900F-8FB57D689959}"/>
              </a:ext>
            </a:extLst>
          </p:cNvPr>
          <p:cNvSpPr/>
          <p:nvPr/>
        </p:nvSpPr>
        <p:spPr>
          <a:xfrm>
            <a:off x="6069458" y="8017438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35185394-D099-4262-A262-097B8005F593}"/>
              </a:ext>
            </a:extLst>
          </p:cNvPr>
          <p:cNvSpPr/>
          <p:nvPr/>
        </p:nvSpPr>
        <p:spPr>
          <a:xfrm>
            <a:off x="6012294" y="803201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5C6E8989-878A-4951-8D80-DB3BB4F891BD}"/>
              </a:ext>
            </a:extLst>
          </p:cNvPr>
          <p:cNvSpPr/>
          <p:nvPr/>
        </p:nvSpPr>
        <p:spPr>
          <a:xfrm>
            <a:off x="6154119" y="7979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5B8B6FE1-3D68-4C82-8898-B118CEC35FDF}"/>
              </a:ext>
            </a:extLst>
          </p:cNvPr>
          <p:cNvSpPr/>
          <p:nvPr/>
        </p:nvSpPr>
        <p:spPr>
          <a:xfrm>
            <a:off x="6098824" y="7943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CBEA33F-91AC-4FE5-8839-8AE480F47317}"/>
              </a:ext>
            </a:extLst>
          </p:cNvPr>
          <p:cNvSpPr/>
          <p:nvPr/>
        </p:nvSpPr>
        <p:spPr>
          <a:xfrm>
            <a:off x="6401769" y="813298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5597CFBE-5796-4460-959C-56964E13853F}"/>
              </a:ext>
            </a:extLst>
          </p:cNvPr>
          <p:cNvSpPr/>
          <p:nvPr/>
        </p:nvSpPr>
        <p:spPr>
          <a:xfrm>
            <a:off x="6030294" y="8094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937DEC02-2CF8-4CD3-9FD7-55F1C66A6277}"/>
              </a:ext>
            </a:extLst>
          </p:cNvPr>
          <p:cNvSpPr/>
          <p:nvPr/>
        </p:nvSpPr>
        <p:spPr>
          <a:xfrm>
            <a:off x="6239844" y="790908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959AD1D6-106B-4CFC-9BDB-AC4E1EFA1753}"/>
              </a:ext>
            </a:extLst>
          </p:cNvPr>
          <p:cNvSpPr/>
          <p:nvPr/>
        </p:nvSpPr>
        <p:spPr>
          <a:xfrm>
            <a:off x="6419769" y="7961177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42B2CC54-69D2-4FEF-9F0C-0C9CAA714ACB}"/>
              </a:ext>
            </a:extLst>
          </p:cNvPr>
          <p:cNvSpPr/>
          <p:nvPr/>
        </p:nvSpPr>
        <p:spPr>
          <a:xfrm>
            <a:off x="6221844" y="8044793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DD476761-7EED-4F05-8E81-4984C32C6C1E}"/>
              </a:ext>
            </a:extLst>
          </p:cNvPr>
          <p:cNvSpPr/>
          <p:nvPr/>
        </p:nvSpPr>
        <p:spPr>
          <a:xfrm>
            <a:off x="6257844" y="7870791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D2DF482D-878F-41ED-94F5-B47577EAE747}"/>
              </a:ext>
            </a:extLst>
          </p:cNvPr>
          <p:cNvSpPr/>
          <p:nvPr/>
        </p:nvSpPr>
        <p:spPr>
          <a:xfrm>
            <a:off x="6306519" y="81321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3E9BA6DC-5BCA-4571-88C2-0433E477EDCE}"/>
              </a:ext>
            </a:extLst>
          </p:cNvPr>
          <p:cNvSpPr/>
          <p:nvPr/>
        </p:nvSpPr>
        <p:spPr>
          <a:xfrm>
            <a:off x="6135594" y="810199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04504312-5171-46A8-82E2-05490EB0DE27}"/>
              </a:ext>
            </a:extLst>
          </p:cNvPr>
          <p:cNvSpPr/>
          <p:nvPr/>
        </p:nvSpPr>
        <p:spPr>
          <a:xfrm>
            <a:off x="6203844" y="8164659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D3877D58-B42D-4EEA-A81F-E64E4960DC66}"/>
              </a:ext>
            </a:extLst>
          </p:cNvPr>
          <p:cNvSpPr/>
          <p:nvPr/>
        </p:nvSpPr>
        <p:spPr>
          <a:xfrm>
            <a:off x="5998006" y="825374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fik 65">
            <a:extLst>
              <a:ext uri="{FF2B5EF4-FFF2-40B4-BE49-F238E27FC236}">
                <a16:creationId xmlns:a16="http://schemas.microsoft.com/office/drawing/2014/main" id="{79867711-A7F1-42D0-851E-4955DF19F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604" y="7807967"/>
            <a:ext cx="865707" cy="573074"/>
          </a:xfrm>
          <a:prstGeom prst="rect">
            <a:avLst/>
          </a:prstGeom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3033429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619D751-0232-4059-919C-ECE416D1EE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2621280"/>
            <a:ext cx="5312830" cy="3478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b="1" dirty="0"/>
              <a:t>Model Design:</a:t>
            </a:r>
          </a:p>
          <a:p>
            <a:pPr marL="0" indent="0">
              <a:buNone/>
            </a:pPr>
            <a:r>
              <a:rPr lang="de-DE" sz="1600" dirty="0"/>
              <a:t>A multi-input </a:t>
            </a:r>
            <a:r>
              <a:rPr lang="de-DE" sz="1600" dirty="0" err="1"/>
              <a:t>model</a:t>
            </a:r>
            <a:r>
              <a:rPr lang="de-DE" sz="1600" dirty="0"/>
              <a:t> </a:t>
            </a:r>
            <a:r>
              <a:rPr lang="de-DE" sz="1600" dirty="0" err="1"/>
              <a:t>has</a:t>
            </a:r>
            <a:r>
              <a:rPr lang="de-DE" sz="1600" dirty="0"/>
              <a:t> </a:t>
            </a:r>
            <a:r>
              <a:rPr lang="de-DE" sz="1600" dirty="0" err="1"/>
              <a:t>been</a:t>
            </a:r>
            <a:r>
              <a:rPr lang="de-DE" sz="1600" dirty="0"/>
              <a:t> </a:t>
            </a:r>
            <a:r>
              <a:rPr lang="de-DE" sz="1600" dirty="0" err="1"/>
              <a:t>applied</a:t>
            </a:r>
            <a:r>
              <a:rPr lang="de-DE" sz="1600" dirty="0"/>
              <a:t> </a:t>
            </a:r>
            <a:r>
              <a:rPr lang="de-DE" sz="1600" dirty="0" err="1"/>
              <a:t>using</a:t>
            </a:r>
            <a:r>
              <a:rPr lang="de-DE" sz="1600" dirty="0"/>
              <a:t> Keras </a:t>
            </a:r>
            <a:r>
              <a:rPr lang="de-DE" sz="1600" dirty="0" err="1"/>
              <a:t>functional</a:t>
            </a:r>
            <a:r>
              <a:rPr lang="de-DE" sz="1600" dirty="0"/>
              <a:t> API,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include</a:t>
            </a:r>
            <a:r>
              <a:rPr lang="de-DE" sz="1600" dirty="0"/>
              <a:t>: </a:t>
            </a:r>
          </a:p>
          <a:p>
            <a:r>
              <a:rPr lang="de-DE" sz="1600" dirty="0" err="1"/>
              <a:t>historic</a:t>
            </a:r>
            <a:r>
              <a:rPr lang="de-DE" sz="1600" dirty="0"/>
              <a:t> stock </a:t>
            </a:r>
            <a:r>
              <a:rPr lang="de-DE" sz="1600" dirty="0" err="1"/>
              <a:t>prices</a:t>
            </a:r>
            <a:r>
              <a:rPr lang="de-DE" sz="1600" dirty="0"/>
              <a:t> (</a:t>
            </a:r>
            <a:r>
              <a:rPr lang="de-DE" sz="1600" dirty="0" err="1"/>
              <a:t>ohlcv</a:t>
            </a:r>
            <a:r>
              <a:rPr lang="de-DE" sz="1600" dirty="0"/>
              <a:t>)</a:t>
            </a:r>
          </a:p>
          <a:p>
            <a:r>
              <a:rPr lang="de-DE" sz="1600" dirty="0"/>
              <a:t>additional </a:t>
            </a:r>
            <a:r>
              <a:rPr lang="de-DE" sz="1600" dirty="0" err="1"/>
              <a:t>technical</a:t>
            </a:r>
            <a:r>
              <a:rPr lang="de-DE" sz="1600" dirty="0"/>
              <a:t> </a:t>
            </a:r>
            <a:r>
              <a:rPr lang="de-DE" sz="1600" dirty="0" err="1"/>
              <a:t>indicators</a:t>
            </a:r>
            <a:r>
              <a:rPr lang="de-DE" sz="1600" dirty="0"/>
              <a:t> e.g. </a:t>
            </a:r>
            <a:r>
              <a:rPr lang="de-DE" sz="1600" dirty="0" err="1"/>
              <a:t>exponential</a:t>
            </a:r>
            <a:r>
              <a:rPr lang="de-DE" sz="1600" dirty="0"/>
              <a:t> </a:t>
            </a:r>
            <a:r>
              <a:rPr lang="de-DE" sz="1600" dirty="0" err="1"/>
              <a:t>moving</a:t>
            </a:r>
            <a:r>
              <a:rPr lang="de-DE" sz="1600" dirty="0"/>
              <a:t> </a:t>
            </a:r>
            <a:r>
              <a:rPr lang="de-DE" sz="1600" dirty="0" err="1"/>
              <a:t>average</a:t>
            </a: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</a:t>
            </a:r>
            <a:endParaRPr lang="en-US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0D506E-E635-41AA-9CB5-EC4B89EBE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Does forecasting improve the portfolio?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0A029F-5219-4FA4-B938-FAE5AE10B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328" y="1490948"/>
            <a:ext cx="5025447" cy="4522289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FA45B522-422A-4DD0-8B11-909B80E43C8A}"/>
              </a:ext>
            </a:extLst>
          </p:cNvPr>
          <p:cNvSpPr/>
          <p:nvPr/>
        </p:nvSpPr>
        <p:spPr>
          <a:xfrm>
            <a:off x="452418" y="578414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CABD95-E119-48BB-9D04-02FF095E8DB8}"/>
              </a:ext>
            </a:extLst>
          </p:cNvPr>
          <p:cNvSpPr txBox="1"/>
          <p:nvPr/>
        </p:nvSpPr>
        <p:spPr>
          <a:xfrm>
            <a:off x="6313713" y="6128076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Keras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RNN model.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Untertitel 10">
            <a:extLst>
              <a:ext uri="{FF2B5EF4-FFF2-40B4-BE49-F238E27FC236}">
                <a16:creationId xmlns:a16="http://schemas.microsoft.com/office/drawing/2014/main" id="{5E81560B-9431-4036-952E-FCCACC5D47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a multi-input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67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8">
            <a:extLst>
              <a:ext uri="{FF2B5EF4-FFF2-40B4-BE49-F238E27FC236}">
                <a16:creationId xmlns:a16="http://schemas.microsoft.com/office/drawing/2014/main" id="{C1EC274D-359E-4E89-8DD1-B55BD0E7A6EB}"/>
              </a:ext>
            </a:extLst>
          </p:cNvPr>
          <p:cNvSpPr txBox="1">
            <a:spLocks/>
          </p:cNvSpPr>
          <p:nvPr/>
        </p:nvSpPr>
        <p:spPr>
          <a:xfrm>
            <a:off x="504496" y="1825625"/>
            <a:ext cx="4797177" cy="4273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</a:endParaRPr>
          </a:p>
          <a:p>
            <a:endParaRPr lang="de-DE" sz="1600" dirty="0">
              <a:latin typeface="Corbel" panose="020B0503020204020204" pitchFamily="34" charset="0"/>
            </a:endParaRPr>
          </a:p>
          <a:p>
            <a:r>
              <a:rPr lang="de-DE" sz="1600" b="1" dirty="0"/>
              <a:t>Model Evaluation:</a:t>
            </a:r>
            <a:endParaRPr lang="de-DE" sz="1600" dirty="0">
              <a:latin typeface="Corbel" panose="020B0503020204020204" pitchFamily="34" charset="0"/>
            </a:endParaRPr>
          </a:p>
          <a:p>
            <a:r>
              <a:rPr lang="de-DE" sz="1600" dirty="0">
                <a:latin typeface="Corbel" panose="020B0503020204020204" pitchFamily="34" charset="0"/>
              </a:rPr>
              <a:t>Model </a:t>
            </a:r>
            <a:r>
              <a:rPr lang="de-DE" sz="1600" dirty="0" err="1">
                <a:latin typeface="Corbel" panose="020B0503020204020204" pitchFamily="34" charset="0"/>
              </a:rPr>
              <a:t>performance</a:t>
            </a:r>
            <a:r>
              <a:rPr lang="de-DE" sz="1600" dirty="0">
                <a:latin typeface="Corbel" panose="020B0503020204020204" pitchFamily="34" charset="0"/>
              </a:rPr>
              <a:t> was </a:t>
            </a:r>
            <a:r>
              <a:rPr lang="de-DE" sz="1600" dirty="0" err="1">
                <a:latin typeface="Corbel" panose="020B0503020204020204" pitchFamily="34" charset="0"/>
              </a:rPr>
              <a:t>measured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using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mean</a:t>
            </a:r>
            <a:r>
              <a:rPr lang="de-DE" sz="1600" dirty="0">
                <a:latin typeface="Corbel" panose="020B0503020204020204" pitchFamily="34" charset="0"/>
              </a:rPr>
              <a:t> absolute </a:t>
            </a:r>
            <a:r>
              <a:rPr lang="de-DE" sz="1600" dirty="0" err="1">
                <a:latin typeface="Corbel" panose="020B0503020204020204" pitchFamily="34" charset="0"/>
              </a:rPr>
              <a:t>percentage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error</a:t>
            </a:r>
            <a:r>
              <a:rPr lang="de-DE" sz="1600" dirty="0">
                <a:latin typeface="Corbel" panose="020B0503020204020204" pitchFamily="34" charset="0"/>
              </a:rPr>
              <a:t> (MAPE). </a:t>
            </a:r>
          </a:p>
          <a:p>
            <a:r>
              <a:rPr lang="de-DE" sz="1600" dirty="0">
                <a:latin typeface="Corbel" panose="020B0503020204020204" pitchFamily="34" charset="0"/>
              </a:rPr>
              <a:t>A MAPE </a:t>
            </a:r>
            <a:r>
              <a:rPr lang="de-DE" sz="1600" dirty="0" err="1">
                <a:latin typeface="Corbel" panose="020B0503020204020204" pitchFamily="34" charset="0"/>
              </a:rPr>
              <a:t>value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of</a:t>
            </a:r>
            <a:r>
              <a:rPr lang="de-DE" sz="1600" dirty="0">
                <a:latin typeface="Corbel" panose="020B0503020204020204" pitchFamily="34" charset="0"/>
              </a:rPr>
              <a:t> 0.03 </a:t>
            </a:r>
            <a:r>
              <a:rPr lang="de-DE" sz="1600" dirty="0" err="1">
                <a:latin typeface="Corbel" panose="020B0503020204020204" pitchFamily="34" charset="0"/>
              </a:rPr>
              <a:t>implies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that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there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is</a:t>
            </a:r>
            <a:r>
              <a:rPr lang="de-DE" sz="1600" dirty="0">
                <a:latin typeface="Corbel" panose="020B0503020204020204" pitchFamily="34" charset="0"/>
              </a:rPr>
              <a:t> a </a:t>
            </a:r>
            <a:r>
              <a:rPr lang="de-DE" sz="1600" dirty="0" err="1">
                <a:latin typeface="Corbel" panose="020B0503020204020204" pitchFamily="34" charset="0"/>
              </a:rPr>
              <a:t>deviation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between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actual</a:t>
            </a:r>
            <a:r>
              <a:rPr lang="de-DE" sz="1600" dirty="0">
                <a:latin typeface="Corbel" panose="020B0503020204020204" pitchFamily="34" charset="0"/>
              </a:rPr>
              <a:t> and </a:t>
            </a:r>
            <a:r>
              <a:rPr lang="de-DE" sz="1600" dirty="0" err="1">
                <a:latin typeface="Corbel" panose="020B0503020204020204" pitchFamily="34" charset="0"/>
              </a:rPr>
              <a:t>predicted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values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of</a:t>
            </a:r>
            <a:r>
              <a:rPr lang="de-DE" sz="1600" dirty="0">
                <a:latin typeface="Corbel" panose="020B0503020204020204" pitchFamily="34" charset="0"/>
              </a:rPr>
              <a:t> 3%.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1" dirty="0">
              <a:latin typeface="Corbel" panose="020B0503020204020204" pitchFamily="34" charset="0"/>
            </a:endParaRPr>
          </a:p>
          <a:p>
            <a:endParaRPr lang="de-DE" sz="1600" dirty="0">
              <a:solidFill>
                <a:srgbClr val="FF0000"/>
              </a:solidFill>
              <a:latin typeface="Corbel" panose="020B0503020204020204" pitchFamily="34" charset="0"/>
            </a:endParaRPr>
          </a:p>
          <a:p>
            <a:endParaRPr lang="en-US" sz="1600" dirty="0">
              <a:latin typeface="Corbel" panose="020B0503020204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D0C9EE0-5D42-46A8-8716-7937E04F162B}"/>
              </a:ext>
            </a:extLst>
          </p:cNvPr>
          <p:cNvSpPr txBox="1"/>
          <p:nvPr/>
        </p:nvSpPr>
        <p:spPr>
          <a:xfrm>
            <a:off x="5932713" y="6013448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RNN model results fit on in-sample and out-of-sample dataset.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A89D3D28-0228-4D10-A72C-F342EA94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Does forecasting improve the portfolio?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E96F017-C681-4696-A784-E59618CFDF2B}"/>
              </a:ext>
            </a:extLst>
          </p:cNvPr>
          <p:cNvSpPr/>
          <p:nvPr/>
        </p:nvSpPr>
        <p:spPr>
          <a:xfrm>
            <a:off x="452418" y="578414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15" name="Untertitel 10">
            <a:extLst>
              <a:ext uri="{FF2B5EF4-FFF2-40B4-BE49-F238E27FC236}">
                <a16:creationId xmlns:a16="http://schemas.microsoft.com/office/drawing/2014/main" id="{7EF7588C-7532-47BD-BC14-CFA23202EDC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a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forecasting</a:t>
            </a:r>
            <a:r>
              <a:rPr lang="de-DE" dirty="0"/>
              <a:t>!</a:t>
            </a:r>
            <a:endParaRPr lang="en-US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FB15406-AD0B-4E4F-97D6-0E1D423EC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537" y="1529847"/>
            <a:ext cx="6479206" cy="453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64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F025BC5-711D-4034-862E-5F483C628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8" y="2020387"/>
            <a:ext cx="8230028" cy="368719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05C242A-21B6-4A67-8D59-6989EFBEE8E1}"/>
              </a:ext>
            </a:extLst>
          </p:cNvPr>
          <p:cNvSpPr txBox="1"/>
          <p:nvPr/>
        </p:nvSpPr>
        <p:spPr>
          <a:xfrm>
            <a:off x="606865" y="6172844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RNN model results fit on entire dataset with 10-days out-of-sample forecast.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Untertitel 13">
            <a:extLst>
              <a:ext uri="{FF2B5EF4-FFF2-40B4-BE49-F238E27FC236}">
                <a16:creationId xmlns:a16="http://schemas.microsoft.com/office/drawing/2014/main" id="{4818BBC2-7CF0-4992-BE8C-C61E84A0820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RNNs do a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job</a:t>
            </a:r>
            <a:r>
              <a:rPr lang="de-DE" dirty="0"/>
              <a:t> at </a:t>
            </a:r>
            <a:r>
              <a:rPr lang="de-DE" dirty="0" err="1"/>
              <a:t>forecasting</a:t>
            </a:r>
            <a:r>
              <a:rPr lang="de-DE" dirty="0"/>
              <a:t> </a:t>
            </a:r>
            <a:r>
              <a:rPr lang="de-DE" dirty="0" err="1"/>
              <a:t>timeseries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E27F2ABD-ADC6-4F82-9BAF-83691520A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Does forecasting improve the portfolio?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AEAFB062-5AE7-4AD5-8B79-E19F0B598235}"/>
              </a:ext>
            </a:extLst>
          </p:cNvPr>
          <p:cNvSpPr/>
          <p:nvPr/>
        </p:nvSpPr>
        <p:spPr>
          <a:xfrm>
            <a:off x="452418" y="578414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D4E505B3-4824-4651-8931-ED3701F13734}"/>
              </a:ext>
            </a:extLst>
          </p:cNvPr>
          <p:cNvCxnSpPr>
            <a:cxnSpLocks/>
          </p:cNvCxnSpPr>
          <p:nvPr/>
        </p:nvCxnSpPr>
        <p:spPr>
          <a:xfrm flipH="1">
            <a:off x="8041339" y="1148419"/>
            <a:ext cx="1060921" cy="1388832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78E3371C-952B-4CEE-B175-1B9D6C22C616}"/>
              </a:ext>
            </a:extLst>
          </p:cNvPr>
          <p:cNvCxnSpPr>
            <a:cxnSpLocks/>
          </p:cNvCxnSpPr>
          <p:nvPr/>
        </p:nvCxnSpPr>
        <p:spPr>
          <a:xfrm flipH="1" flipV="1">
            <a:off x="8329610" y="2844217"/>
            <a:ext cx="755862" cy="10606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9D7F1219-27EB-413F-87DC-F220135F5726}"/>
              </a:ext>
            </a:extLst>
          </p:cNvPr>
          <p:cNvSpPr/>
          <p:nvPr/>
        </p:nvSpPr>
        <p:spPr>
          <a:xfrm>
            <a:off x="8041339" y="2537251"/>
            <a:ext cx="288271" cy="30696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2AABB98-19B4-4789-AEDB-F38E4A6376D9}"/>
              </a:ext>
            </a:extLst>
          </p:cNvPr>
          <p:cNvSpPr/>
          <p:nvPr/>
        </p:nvSpPr>
        <p:spPr>
          <a:xfrm>
            <a:off x="9562012" y="1283514"/>
            <a:ext cx="1814200" cy="736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5A8BF9C-E80D-4A03-880D-D0A37998ADB1}"/>
              </a:ext>
            </a:extLst>
          </p:cNvPr>
          <p:cNvSpPr/>
          <p:nvPr/>
        </p:nvSpPr>
        <p:spPr>
          <a:xfrm>
            <a:off x="9699812" y="1283514"/>
            <a:ext cx="1524000" cy="680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98B2370-8D80-4D9C-8126-4CE8FF7E454A}"/>
              </a:ext>
            </a:extLst>
          </p:cNvPr>
          <p:cNvSpPr/>
          <p:nvPr/>
        </p:nvSpPr>
        <p:spPr>
          <a:xfrm>
            <a:off x="9852212" y="1435914"/>
            <a:ext cx="1524000" cy="680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51C87184-D8BA-4372-BC64-9C4447172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292" y="1274549"/>
            <a:ext cx="3522048" cy="1625718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F6A2C692-18F6-4E81-A2E2-83C313EBFB17}"/>
              </a:ext>
            </a:extLst>
          </p:cNvPr>
          <p:cNvSpPr/>
          <p:nvPr/>
        </p:nvSpPr>
        <p:spPr>
          <a:xfrm>
            <a:off x="9085470" y="1148418"/>
            <a:ext cx="2957937" cy="180186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08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How to improve the risk calculation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CE89E3D-6BC1-4711-84AC-1ACC723EEF1E}"/>
              </a:ext>
            </a:extLst>
          </p:cNvPr>
          <p:cNvSpPr/>
          <p:nvPr/>
        </p:nvSpPr>
        <p:spPr>
          <a:xfrm>
            <a:off x="429000" y="55689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1E8848C-BC1D-45CA-9E2C-EDBC8C990EC9}"/>
              </a:ext>
            </a:extLst>
          </p:cNvPr>
          <p:cNvSpPr/>
          <p:nvPr/>
        </p:nvSpPr>
        <p:spPr>
          <a:xfrm>
            <a:off x="6302103" y="2253734"/>
            <a:ext cx="2373002" cy="1356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D320A900-A2C9-4BC4-A2A3-B558FE7C7E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4497" y="2223845"/>
                <a:ext cx="4600903" cy="3897256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We transpose the input matrix and get a compressed time series in form of latent features.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Calculating the normalized covariance of the latent feature vectors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/>
                  <a:t>, we are able to use this as a </a:t>
                </a:r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estimator</a:t>
                </a:r>
                <a:r>
                  <a:rPr lang="en-US" sz="1600" dirty="0"/>
                  <a:t>.</a:t>
                </a:r>
              </a:p>
              <a:p>
                <a:pPr marL="0" indent="0">
                  <a:buNone/>
                </a:pPr>
                <a:endParaRPr lang="de-DE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b="1" dirty="0"/>
                  <a:t>Intuition:</a:t>
                </a:r>
              </a:p>
              <a:p>
                <a:r>
                  <a:rPr lang="en-US" sz="1600" dirty="0"/>
                  <a:t>Using the adjusted covariance matrix better captures non-linearities.</a:t>
                </a:r>
              </a:p>
              <a:p>
                <a:endParaRPr lang="en-US" sz="1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D320A900-A2C9-4BC4-A2A3-B558FE7C7E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497" y="2223845"/>
                <a:ext cx="4600903" cy="3897256"/>
              </a:xfrm>
              <a:blipFill>
                <a:blip r:embed="rId3"/>
                <a:stretch>
                  <a:fillRect l="-795" t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8D990F98-EC1D-4EFE-B4E1-C9A7E0412CED}"/>
              </a:ext>
            </a:extLst>
          </p:cNvPr>
          <p:cNvSpPr txBox="1"/>
          <p:nvPr/>
        </p:nvSpPr>
        <p:spPr>
          <a:xfrm>
            <a:off x="5843759" y="5688813"/>
            <a:ext cx="5710932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Autoencoder model with calculated covariance of latent features.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667152B-0EF3-4F8B-83FF-ED350DB9A7BB}"/>
              </a:ext>
            </a:extLst>
          </p:cNvPr>
          <p:cNvSpPr/>
          <p:nvPr/>
        </p:nvSpPr>
        <p:spPr>
          <a:xfrm>
            <a:off x="9394400" y="2253733"/>
            <a:ext cx="658044" cy="1373103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616B2015-A179-4FD4-9656-E4306C0982CB}"/>
              </a:ext>
            </a:extLst>
          </p:cNvPr>
          <p:cNvSpPr/>
          <p:nvPr/>
        </p:nvSpPr>
        <p:spPr>
          <a:xfrm>
            <a:off x="10811087" y="2951561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800" kern="1200" dirty="0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FAEC25E8-BA7D-43D5-A762-7786788022BD}"/>
              </a:ext>
            </a:extLst>
          </p:cNvPr>
          <p:cNvSpPr/>
          <p:nvPr/>
        </p:nvSpPr>
        <p:spPr>
          <a:xfrm>
            <a:off x="10811087" y="2656827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800" kern="12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3290B5C-1F35-4219-A08C-190FAF8D37B9}"/>
              </a:ext>
            </a:extLst>
          </p:cNvPr>
          <p:cNvSpPr txBox="1"/>
          <p:nvPr/>
        </p:nvSpPr>
        <p:spPr>
          <a:xfrm>
            <a:off x="11091633" y="2673826"/>
            <a:ext cx="1078444" cy="2871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b="0" i="0" u="none" baseline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Cells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5C76A5C-3349-4497-9802-DB7EB693002A}"/>
              </a:ext>
            </a:extLst>
          </p:cNvPr>
          <p:cNvSpPr txBox="1"/>
          <p:nvPr/>
        </p:nvSpPr>
        <p:spPr>
          <a:xfrm>
            <a:off x="6386969" y="1916083"/>
            <a:ext cx="926519" cy="30776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0D83753-3A05-46AB-978F-3236EDF01BD1}"/>
              </a:ext>
            </a:extLst>
          </p:cNvPr>
          <p:cNvSpPr txBox="1"/>
          <p:nvPr/>
        </p:nvSpPr>
        <p:spPr>
          <a:xfrm>
            <a:off x="5843758" y="2281751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8D7E1C24-36F6-4E46-9351-883CB72DC304}"/>
              </a:ext>
            </a:extLst>
          </p:cNvPr>
          <p:cNvSpPr/>
          <p:nvPr/>
        </p:nvSpPr>
        <p:spPr>
          <a:xfrm>
            <a:off x="8791490" y="2808220"/>
            <a:ext cx="445707" cy="244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F3A1D95-21C6-4C65-A2A2-9628F5E49AE8}"/>
              </a:ext>
            </a:extLst>
          </p:cNvPr>
          <p:cNvCxnSpPr>
            <a:cxnSpLocks/>
          </p:cNvCxnSpPr>
          <p:nvPr/>
        </p:nvCxnSpPr>
        <p:spPr>
          <a:xfrm>
            <a:off x="6433150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9E4D4F8-144B-467E-B3C2-6AB3B5434D9B}"/>
              </a:ext>
            </a:extLst>
          </p:cNvPr>
          <p:cNvCxnSpPr>
            <a:cxnSpLocks/>
          </p:cNvCxnSpPr>
          <p:nvPr/>
        </p:nvCxnSpPr>
        <p:spPr>
          <a:xfrm>
            <a:off x="6645587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1A8F6A7-668A-4BBD-8E75-B6CA1C524210}"/>
              </a:ext>
            </a:extLst>
          </p:cNvPr>
          <p:cNvCxnSpPr>
            <a:cxnSpLocks/>
          </p:cNvCxnSpPr>
          <p:nvPr/>
        </p:nvCxnSpPr>
        <p:spPr>
          <a:xfrm>
            <a:off x="6845633" y="2369416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5790855-9202-49C8-9318-47EF71E9E483}"/>
              </a:ext>
            </a:extLst>
          </p:cNvPr>
          <p:cNvCxnSpPr>
            <a:cxnSpLocks/>
          </p:cNvCxnSpPr>
          <p:nvPr/>
        </p:nvCxnSpPr>
        <p:spPr>
          <a:xfrm>
            <a:off x="7039596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859CE110-2372-4877-A6EB-D0F5ED155CD2}"/>
              </a:ext>
            </a:extLst>
          </p:cNvPr>
          <p:cNvCxnSpPr>
            <a:cxnSpLocks/>
          </p:cNvCxnSpPr>
          <p:nvPr/>
        </p:nvCxnSpPr>
        <p:spPr>
          <a:xfrm>
            <a:off x="6326062" y="2483224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0101F3E-FB1C-4708-AF48-CE198C9A15C6}"/>
              </a:ext>
            </a:extLst>
          </p:cNvPr>
          <p:cNvCxnSpPr>
            <a:cxnSpLocks/>
          </p:cNvCxnSpPr>
          <p:nvPr/>
        </p:nvCxnSpPr>
        <p:spPr>
          <a:xfrm>
            <a:off x="6326062" y="2673826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CB1AE466-5D14-4848-96C3-F2A3A70BE80F}"/>
              </a:ext>
            </a:extLst>
          </p:cNvPr>
          <p:cNvCxnSpPr>
            <a:cxnSpLocks/>
          </p:cNvCxnSpPr>
          <p:nvPr/>
        </p:nvCxnSpPr>
        <p:spPr>
          <a:xfrm>
            <a:off x="6326062" y="2864428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B7A2D9BF-F833-493A-9BE3-C8BA7B417E42}"/>
              </a:ext>
            </a:extLst>
          </p:cNvPr>
          <p:cNvCxnSpPr>
            <a:cxnSpLocks/>
          </p:cNvCxnSpPr>
          <p:nvPr/>
        </p:nvCxnSpPr>
        <p:spPr>
          <a:xfrm>
            <a:off x="6326062" y="3055030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4166494-6293-4D33-8134-CDA3BF11D0F0}"/>
              </a:ext>
            </a:extLst>
          </p:cNvPr>
          <p:cNvCxnSpPr>
            <a:cxnSpLocks/>
          </p:cNvCxnSpPr>
          <p:nvPr/>
        </p:nvCxnSpPr>
        <p:spPr>
          <a:xfrm>
            <a:off x="6335298" y="3245632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28227D11-D85A-464A-9F63-1E681011C46F}"/>
              </a:ext>
            </a:extLst>
          </p:cNvPr>
          <p:cNvSpPr txBox="1"/>
          <p:nvPr/>
        </p:nvSpPr>
        <p:spPr>
          <a:xfrm>
            <a:off x="6401723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34D681E-E8A3-4149-8C25-56D5D74A4BF9}"/>
              </a:ext>
            </a:extLst>
          </p:cNvPr>
          <p:cNvSpPr txBox="1"/>
          <p:nvPr/>
        </p:nvSpPr>
        <p:spPr>
          <a:xfrm>
            <a:off x="6611291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0.4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AD5F131-A394-4C16-8F40-BF55374DF96D}"/>
              </a:ext>
            </a:extLst>
          </p:cNvPr>
          <p:cNvSpPr txBox="1"/>
          <p:nvPr/>
        </p:nvSpPr>
        <p:spPr>
          <a:xfrm>
            <a:off x="6611291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CF898BC-F7B9-4934-89F5-1C7FCD2E8058}"/>
              </a:ext>
            </a:extLst>
          </p:cNvPr>
          <p:cNvSpPr txBox="1"/>
          <p:nvPr/>
        </p:nvSpPr>
        <p:spPr>
          <a:xfrm>
            <a:off x="6377733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0.2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1213659F-3799-415C-9EBB-BD2F72EB7F31}"/>
              </a:ext>
            </a:extLst>
          </p:cNvPr>
          <p:cNvCxnSpPr>
            <a:cxnSpLocks/>
          </p:cNvCxnSpPr>
          <p:nvPr/>
        </p:nvCxnSpPr>
        <p:spPr>
          <a:xfrm>
            <a:off x="9629991" y="2369417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F3D1BA01-FA69-4F8F-BEEA-F32F692EE8F1}"/>
              </a:ext>
            </a:extLst>
          </p:cNvPr>
          <p:cNvCxnSpPr>
            <a:cxnSpLocks/>
          </p:cNvCxnSpPr>
          <p:nvPr/>
        </p:nvCxnSpPr>
        <p:spPr>
          <a:xfrm>
            <a:off x="9830037" y="2369417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F1045EB4-E60E-441A-BF9D-D53E2FFD5421}"/>
              </a:ext>
            </a:extLst>
          </p:cNvPr>
          <p:cNvCxnSpPr>
            <a:cxnSpLocks/>
          </p:cNvCxnSpPr>
          <p:nvPr/>
        </p:nvCxnSpPr>
        <p:spPr>
          <a:xfrm>
            <a:off x="9318740" y="2483224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75F4547-AA05-4AB2-B9E4-2340B1C27F1F}"/>
              </a:ext>
            </a:extLst>
          </p:cNvPr>
          <p:cNvCxnSpPr>
            <a:cxnSpLocks/>
          </p:cNvCxnSpPr>
          <p:nvPr/>
        </p:nvCxnSpPr>
        <p:spPr>
          <a:xfrm>
            <a:off x="9318740" y="2673826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9A2C9CD-C8BD-4F7C-A3E6-4F60C338B0FA}"/>
              </a:ext>
            </a:extLst>
          </p:cNvPr>
          <p:cNvCxnSpPr>
            <a:cxnSpLocks/>
          </p:cNvCxnSpPr>
          <p:nvPr/>
        </p:nvCxnSpPr>
        <p:spPr>
          <a:xfrm>
            <a:off x="9318740" y="2864428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4DB832DF-B50B-425B-9F57-3C6EDCDDB303}"/>
              </a:ext>
            </a:extLst>
          </p:cNvPr>
          <p:cNvCxnSpPr>
            <a:cxnSpLocks/>
          </p:cNvCxnSpPr>
          <p:nvPr/>
        </p:nvCxnSpPr>
        <p:spPr>
          <a:xfrm>
            <a:off x="9318740" y="305503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C56A7C2F-31A9-435F-A710-D94CBEA5C272}"/>
              </a:ext>
            </a:extLst>
          </p:cNvPr>
          <p:cNvCxnSpPr>
            <a:cxnSpLocks/>
          </p:cNvCxnSpPr>
          <p:nvPr/>
        </p:nvCxnSpPr>
        <p:spPr>
          <a:xfrm>
            <a:off x="9327976" y="3245632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828EE28A-1986-4C3B-B0AA-BE15EB5E4200}"/>
              </a:ext>
            </a:extLst>
          </p:cNvPr>
          <p:cNvSpPr txBox="1"/>
          <p:nvPr/>
        </p:nvSpPr>
        <p:spPr>
          <a:xfrm>
            <a:off x="9394400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9D7C06B-06F2-499A-A6CE-C1B9B2194562}"/>
              </a:ext>
            </a:extLst>
          </p:cNvPr>
          <p:cNvSpPr txBox="1"/>
          <p:nvPr/>
        </p:nvSpPr>
        <p:spPr>
          <a:xfrm>
            <a:off x="9603968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72EA25F-0383-470F-95AF-07ED22AB9169}"/>
              </a:ext>
            </a:extLst>
          </p:cNvPr>
          <p:cNvSpPr txBox="1"/>
          <p:nvPr/>
        </p:nvSpPr>
        <p:spPr>
          <a:xfrm>
            <a:off x="9603968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ACEE247B-7788-4239-826A-1A7A0AE706B4}"/>
              </a:ext>
            </a:extLst>
          </p:cNvPr>
          <p:cNvSpPr txBox="1"/>
          <p:nvPr/>
        </p:nvSpPr>
        <p:spPr>
          <a:xfrm>
            <a:off x="9370410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-2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E236EED-47FA-4320-B127-0F24085905A6}"/>
              </a:ext>
            </a:extLst>
          </p:cNvPr>
          <p:cNvCxnSpPr>
            <a:cxnSpLocks/>
          </p:cNvCxnSpPr>
          <p:nvPr/>
        </p:nvCxnSpPr>
        <p:spPr>
          <a:xfrm>
            <a:off x="9333481" y="3436234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B7382AC1-FDF3-4802-9ADB-60D436362B22}"/>
              </a:ext>
            </a:extLst>
          </p:cNvPr>
          <p:cNvCxnSpPr>
            <a:cxnSpLocks/>
          </p:cNvCxnSpPr>
          <p:nvPr/>
        </p:nvCxnSpPr>
        <p:spPr>
          <a:xfrm>
            <a:off x="9333481" y="3626836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CB660C3B-78C0-48C9-B06A-51857C81F6DA}"/>
              </a:ext>
            </a:extLst>
          </p:cNvPr>
          <p:cNvCxnSpPr>
            <a:cxnSpLocks/>
          </p:cNvCxnSpPr>
          <p:nvPr/>
        </p:nvCxnSpPr>
        <p:spPr>
          <a:xfrm>
            <a:off x="9333481" y="3817438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2A7FFD5E-0794-4509-A345-908CE1D3D131}"/>
              </a:ext>
            </a:extLst>
          </p:cNvPr>
          <p:cNvCxnSpPr>
            <a:cxnSpLocks/>
          </p:cNvCxnSpPr>
          <p:nvPr/>
        </p:nvCxnSpPr>
        <p:spPr>
          <a:xfrm>
            <a:off x="9333481" y="400804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BB9D2490-1B7B-4668-8103-8E626DC328E3}"/>
              </a:ext>
            </a:extLst>
          </p:cNvPr>
          <p:cNvCxnSpPr>
            <a:cxnSpLocks/>
          </p:cNvCxnSpPr>
          <p:nvPr/>
        </p:nvCxnSpPr>
        <p:spPr>
          <a:xfrm>
            <a:off x="9981575" y="4198642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39347125-61D5-452F-A8BA-77E964932FCE}"/>
              </a:ext>
            </a:extLst>
          </p:cNvPr>
          <p:cNvCxnSpPr>
            <a:cxnSpLocks/>
          </p:cNvCxnSpPr>
          <p:nvPr/>
        </p:nvCxnSpPr>
        <p:spPr>
          <a:xfrm>
            <a:off x="9333481" y="4389244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B69F2270-8BD7-4608-96E6-5E4C7E03F5CE}"/>
              </a:ext>
            </a:extLst>
          </p:cNvPr>
          <p:cNvCxnSpPr>
            <a:cxnSpLocks/>
          </p:cNvCxnSpPr>
          <p:nvPr/>
        </p:nvCxnSpPr>
        <p:spPr>
          <a:xfrm>
            <a:off x="9333481" y="4579846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46FB9E79-F79D-4D52-95A6-24238D001C66}"/>
              </a:ext>
            </a:extLst>
          </p:cNvPr>
          <p:cNvCxnSpPr>
            <a:cxnSpLocks/>
          </p:cNvCxnSpPr>
          <p:nvPr/>
        </p:nvCxnSpPr>
        <p:spPr>
          <a:xfrm>
            <a:off x="9333481" y="4770448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DA836F40-9F16-45EF-AADF-416951018AEF}"/>
              </a:ext>
            </a:extLst>
          </p:cNvPr>
          <p:cNvCxnSpPr>
            <a:cxnSpLocks/>
          </p:cNvCxnSpPr>
          <p:nvPr/>
        </p:nvCxnSpPr>
        <p:spPr>
          <a:xfrm>
            <a:off x="9333481" y="496104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Verbinder: gekrümmt 50">
            <a:extLst>
              <a:ext uri="{FF2B5EF4-FFF2-40B4-BE49-F238E27FC236}">
                <a16:creationId xmlns:a16="http://schemas.microsoft.com/office/drawing/2014/main" id="{75F03DEB-2355-4F14-B753-30EEB8F0E2E0}"/>
              </a:ext>
            </a:extLst>
          </p:cNvPr>
          <p:cNvCxnSpPr>
            <a:stCxn id="15" idx="1"/>
            <a:endCxn id="16" idx="0"/>
          </p:cNvCxnSpPr>
          <p:nvPr/>
        </p:nvCxnSpPr>
        <p:spPr>
          <a:xfrm rot="10800000" flipV="1">
            <a:off x="6053125" y="2069963"/>
            <a:ext cx="333844" cy="211787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1BC3433F-53F2-4879-ABE7-7027F1CC06BF}"/>
              </a:ext>
            </a:extLst>
          </p:cNvPr>
          <p:cNvCxnSpPr>
            <a:cxnSpLocks/>
          </p:cNvCxnSpPr>
          <p:nvPr/>
        </p:nvCxnSpPr>
        <p:spPr>
          <a:xfrm>
            <a:off x="7230075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7F4D11D7-F34D-4CD8-A2CE-B767AD6F9E0D}"/>
              </a:ext>
            </a:extLst>
          </p:cNvPr>
          <p:cNvCxnSpPr>
            <a:cxnSpLocks/>
          </p:cNvCxnSpPr>
          <p:nvPr/>
        </p:nvCxnSpPr>
        <p:spPr>
          <a:xfrm>
            <a:off x="7442512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F1C60D18-162B-43A9-8C77-D4749B4BF686}"/>
              </a:ext>
            </a:extLst>
          </p:cNvPr>
          <p:cNvCxnSpPr>
            <a:cxnSpLocks/>
          </p:cNvCxnSpPr>
          <p:nvPr/>
        </p:nvCxnSpPr>
        <p:spPr>
          <a:xfrm>
            <a:off x="7642558" y="2369416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8EB91AC2-9F06-4A57-8253-75CEC834DF9B}"/>
              </a:ext>
            </a:extLst>
          </p:cNvPr>
          <p:cNvCxnSpPr>
            <a:cxnSpLocks/>
          </p:cNvCxnSpPr>
          <p:nvPr/>
        </p:nvCxnSpPr>
        <p:spPr>
          <a:xfrm>
            <a:off x="7836521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1196DBD0-B36D-4FC9-8B6F-F8B7B6C64D7F}"/>
              </a:ext>
            </a:extLst>
          </p:cNvPr>
          <p:cNvCxnSpPr>
            <a:cxnSpLocks/>
          </p:cNvCxnSpPr>
          <p:nvPr/>
        </p:nvCxnSpPr>
        <p:spPr>
          <a:xfrm>
            <a:off x="8017475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9D9957D6-3A01-4F3D-B4A8-DB1562485950}"/>
              </a:ext>
            </a:extLst>
          </p:cNvPr>
          <p:cNvCxnSpPr>
            <a:cxnSpLocks/>
          </p:cNvCxnSpPr>
          <p:nvPr/>
        </p:nvCxnSpPr>
        <p:spPr>
          <a:xfrm>
            <a:off x="8229912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ADAF82E1-761B-4038-BC35-61DEBF7A28B4}"/>
              </a:ext>
            </a:extLst>
          </p:cNvPr>
          <p:cNvCxnSpPr>
            <a:cxnSpLocks/>
          </p:cNvCxnSpPr>
          <p:nvPr/>
        </p:nvCxnSpPr>
        <p:spPr>
          <a:xfrm>
            <a:off x="8429958" y="2369416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41AAD1B3-FC93-4ABA-AD4C-B5627F095E56}"/>
              </a:ext>
            </a:extLst>
          </p:cNvPr>
          <p:cNvCxnSpPr>
            <a:cxnSpLocks/>
          </p:cNvCxnSpPr>
          <p:nvPr/>
        </p:nvCxnSpPr>
        <p:spPr>
          <a:xfrm>
            <a:off x="8623921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eschweifte Klammer rechts 59">
            <a:extLst>
              <a:ext uri="{FF2B5EF4-FFF2-40B4-BE49-F238E27FC236}">
                <a16:creationId xmlns:a16="http://schemas.microsoft.com/office/drawing/2014/main" id="{F6E2AFF8-81BA-49EE-AD79-94332B8CBEEA}"/>
              </a:ext>
            </a:extLst>
          </p:cNvPr>
          <p:cNvSpPr/>
          <p:nvPr/>
        </p:nvSpPr>
        <p:spPr>
          <a:xfrm rot="5400000">
            <a:off x="9669460" y="3442881"/>
            <a:ext cx="114272" cy="6516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D410E54-B48D-49F1-95E7-988DE14B97D8}"/>
              </a:ext>
            </a:extLst>
          </p:cNvPr>
          <p:cNvSpPr txBox="1"/>
          <p:nvPr/>
        </p:nvSpPr>
        <p:spPr>
          <a:xfrm>
            <a:off x="9666045" y="3981463"/>
            <a:ext cx="1331915" cy="525130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C2F1F988-59E2-4AF8-B489-7BBBF4441525}"/>
              </a:ext>
            </a:extLst>
          </p:cNvPr>
          <p:cNvSpPr txBox="1"/>
          <p:nvPr/>
        </p:nvSpPr>
        <p:spPr>
          <a:xfrm>
            <a:off x="11091633" y="2948839"/>
            <a:ext cx="1078444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b="0" i="0" u="none" baseline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Hidden Cells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A71BA93-9CAD-4912-A69A-C23F731300A2}"/>
              </a:ext>
            </a:extLst>
          </p:cNvPr>
          <p:cNvSpPr txBox="1"/>
          <p:nvPr/>
        </p:nvSpPr>
        <p:spPr>
          <a:xfrm>
            <a:off x="7313488" y="4612298"/>
            <a:ext cx="4228995" cy="715106"/>
          </a:xfrm>
          <a:prstGeom prst="rect">
            <a:avLst/>
          </a:prstGeom>
          <a:solidFill>
            <a:schemeClr val="accent1"/>
          </a:solidFill>
          <a:ln>
            <a:solidFill>
              <a:schemeClr val="accent5"/>
            </a:solidFill>
          </a:ln>
        </p:spPr>
        <p:txBody>
          <a:bodyPr wrap="square" rtlCol="0">
            <a:normAutofit lnSpcReduction="10000"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Calculate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normalized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latent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multiply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original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69" name="Grafik 68" descr="Bleistift">
            <a:extLst>
              <a:ext uri="{FF2B5EF4-FFF2-40B4-BE49-F238E27FC236}">
                <a16:creationId xmlns:a16="http://schemas.microsoft.com/office/drawing/2014/main" id="{4FD8BD58-109B-46B7-9894-5D75C2559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8487" y="3965297"/>
            <a:ext cx="438982" cy="438982"/>
          </a:xfrm>
          <a:prstGeom prst="rect">
            <a:avLst/>
          </a:prstGeom>
        </p:spPr>
      </p:pic>
      <p:sp>
        <p:nvSpPr>
          <p:cNvPr id="5" name="Untertitel 4">
            <a:extLst>
              <a:ext uri="{FF2B5EF4-FFF2-40B4-BE49-F238E27FC236}">
                <a16:creationId xmlns:a16="http://schemas.microsoft.com/office/drawing/2014/main" id="{2C33846F-2C5F-4ADA-AC75-4F72E0193E5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Latent </a:t>
            </a:r>
            <a:r>
              <a:rPr lang="de-DE" dirty="0" err="1"/>
              <a:t>features</a:t>
            </a:r>
            <a:r>
              <a:rPr lang="de-DE" dirty="0"/>
              <a:t> catch non-</a:t>
            </a:r>
            <a:r>
              <a:rPr lang="de-DE" dirty="0" err="1"/>
              <a:t>linearities</a:t>
            </a:r>
            <a:r>
              <a:rPr lang="de-DE" dirty="0"/>
              <a:t> and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659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163FCAB-15B5-4CAF-9EC6-A1DC61FED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253" y="7617475"/>
            <a:ext cx="9056237" cy="5026211"/>
          </a:xfrm>
          <a:prstGeom prst="rect">
            <a:avLst/>
          </a:prstGeom>
          <a:noFill/>
          <a:ln w="76200">
            <a:noFill/>
          </a:ln>
        </p:spPr>
      </p:pic>
      <p:sp>
        <p:nvSpPr>
          <p:cNvPr id="7" name="Untertitel 3">
            <a:extLst>
              <a:ext uri="{FF2B5EF4-FFF2-40B4-BE49-F238E27FC236}">
                <a16:creationId xmlns:a16="http://schemas.microsoft.com/office/drawing/2014/main" id="{8470ABDD-B0A8-4A02-BC88-F01A03A79A6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-775266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 </a:t>
            </a:r>
            <a:r>
              <a:rPr lang="en-US" dirty="0"/>
              <a:t>(Example ‘AAPL’)</a:t>
            </a:r>
            <a:endParaRPr lang="en-US" sz="2000" dirty="0">
              <a:latin typeface="Corbel" panose="020B05030202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8032FA2-5A25-45E8-A809-3849F4EEB931}"/>
              </a:ext>
            </a:extLst>
          </p:cNvPr>
          <p:cNvSpPr txBox="1"/>
          <p:nvPr/>
        </p:nvSpPr>
        <p:spPr>
          <a:xfrm>
            <a:off x="598701" y="6496039"/>
            <a:ext cx="5710932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Baseline stock : APPL (Apple) compared to least (left) and most (right) related stocks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CCD5B15C-7817-4343-96EF-EDD74609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How to improve the risk calculation of a stock?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45977EB-8C8E-49B2-ADF9-D613DEF1298D}"/>
              </a:ext>
            </a:extLst>
          </p:cNvPr>
          <p:cNvSpPr/>
          <p:nvPr/>
        </p:nvSpPr>
        <p:spPr>
          <a:xfrm>
            <a:off x="429000" y="55689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8" name="Untertitel 4">
            <a:extLst>
              <a:ext uri="{FF2B5EF4-FFF2-40B4-BE49-F238E27FC236}">
                <a16:creationId xmlns:a16="http://schemas.microsoft.com/office/drawing/2014/main" id="{14B5CD51-FF66-48BC-B200-3F8BBA30209C}"/>
              </a:ext>
            </a:extLst>
          </p:cNvPr>
          <p:cNvSpPr txBox="1">
            <a:spLocks/>
          </p:cNvSpPr>
          <p:nvPr/>
        </p:nvSpPr>
        <p:spPr>
          <a:xfrm>
            <a:off x="504496" y="1148419"/>
            <a:ext cx="11189065" cy="433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Latent </a:t>
            </a:r>
            <a:r>
              <a:rPr lang="de-DE" dirty="0" err="1"/>
              <a:t>features</a:t>
            </a:r>
            <a:r>
              <a:rPr lang="de-DE" dirty="0"/>
              <a:t> catch non-</a:t>
            </a:r>
            <a:r>
              <a:rPr lang="de-DE" dirty="0" err="1"/>
              <a:t>linearities</a:t>
            </a:r>
            <a:r>
              <a:rPr lang="de-DE" dirty="0"/>
              <a:t> and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!</a:t>
            </a:r>
            <a:endParaRPr lang="en-US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C476103-572B-465B-9B51-C581566952FD}"/>
              </a:ext>
            </a:extLst>
          </p:cNvPr>
          <p:cNvCxnSpPr/>
          <p:nvPr/>
        </p:nvCxnSpPr>
        <p:spPr>
          <a:xfrm flipV="1">
            <a:off x="3387367" y="7862873"/>
            <a:ext cx="788022" cy="74458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C583D2F-9F9A-41CC-88AF-F4F7CD463DA4}"/>
              </a:ext>
            </a:extLst>
          </p:cNvPr>
          <p:cNvCxnSpPr>
            <a:cxnSpLocks/>
          </p:cNvCxnSpPr>
          <p:nvPr/>
        </p:nvCxnSpPr>
        <p:spPr>
          <a:xfrm rot="5400000" flipV="1">
            <a:off x="3365649" y="11290754"/>
            <a:ext cx="788022" cy="74458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FBD93DE-BE45-4197-940F-C36700F2E297}"/>
              </a:ext>
            </a:extLst>
          </p:cNvPr>
          <p:cNvCxnSpPr>
            <a:cxnSpLocks/>
          </p:cNvCxnSpPr>
          <p:nvPr/>
        </p:nvCxnSpPr>
        <p:spPr>
          <a:xfrm flipV="1">
            <a:off x="3408766" y="9708118"/>
            <a:ext cx="1076149" cy="14904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8EA72637-5E13-42A1-B824-5C7FE73ABCA3}"/>
              </a:ext>
            </a:extLst>
          </p:cNvPr>
          <p:cNvCxnSpPr>
            <a:cxnSpLocks/>
          </p:cNvCxnSpPr>
          <p:nvPr/>
        </p:nvCxnSpPr>
        <p:spPr>
          <a:xfrm>
            <a:off x="2201531" y="8607461"/>
            <a:ext cx="654143" cy="366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AEFDA0F-E123-4F31-B617-6F5194D71403}"/>
              </a:ext>
            </a:extLst>
          </p:cNvPr>
          <p:cNvCxnSpPr>
            <a:cxnSpLocks/>
          </p:cNvCxnSpPr>
          <p:nvPr/>
        </p:nvCxnSpPr>
        <p:spPr>
          <a:xfrm flipV="1">
            <a:off x="2208177" y="11617947"/>
            <a:ext cx="327071" cy="60130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54671E2-E709-4522-9807-2ABBAA4A6924}"/>
              </a:ext>
            </a:extLst>
          </p:cNvPr>
          <p:cNvCxnSpPr>
            <a:cxnSpLocks/>
          </p:cNvCxnSpPr>
          <p:nvPr/>
        </p:nvCxnSpPr>
        <p:spPr>
          <a:xfrm>
            <a:off x="2201531" y="9985727"/>
            <a:ext cx="654143" cy="45150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425BC195-9FE3-4727-913B-1A5612418C57}"/>
              </a:ext>
            </a:extLst>
          </p:cNvPr>
          <p:cNvCxnSpPr>
            <a:cxnSpLocks/>
          </p:cNvCxnSpPr>
          <p:nvPr/>
        </p:nvCxnSpPr>
        <p:spPr>
          <a:xfrm>
            <a:off x="2201531" y="7862873"/>
            <a:ext cx="1" cy="459061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46B2C79-EB81-4F78-B880-F77FD59ACFDD}"/>
              </a:ext>
            </a:extLst>
          </p:cNvPr>
          <p:cNvCxnSpPr>
            <a:cxnSpLocks/>
          </p:cNvCxnSpPr>
          <p:nvPr/>
        </p:nvCxnSpPr>
        <p:spPr>
          <a:xfrm>
            <a:off x="3386809" y="7862873"/>
            <a:ext cx="1" cy="459061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C50960C-B3F5-4960-AE0F-503F7C34495F}"/>
              </a:ext>
            </a:extLst>
          </p:cNvPr>
          <p:cNvCxnSpPr>
            <a:cxnSpLocks/>
          </p:cNvCxnSpPr>
          <p:nvPr/>
        </p:nvCxnSpPr>
        <p:spPr>
          <a:xfrm flipV="1">
            <a:off x="6322296" y="8335896"/>
            <a:ext cx="557476" cy="4206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B64844E-B5B8-4EDE-9ED1-B8384400A880}"/>
              </a:ext>
            </a:extLst>
          </p:cNvPr>
          <p:cNvCxnSpPr>
            <a:cxnSpLocks/>
          </p:cNvCxnSpPr>
          <p:nvPr/>
        </p:nvCxnSpPr>
        <p:spPr>
          <a:xfrm>
            <a:off x="6978384" y="8335896"/>
            <a:ext cx="546847" cy="4206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BB5A21A-934E-4CC3-ABBC-87D3FE4FEC7A}"/>
              </a:ext>
            </a:extLst>
          </p:cNvPr>
          <p:cNvCxnSpPr>
            <a:cxnSpLocks/>
          </p:cNvCxnSpPr>
          <p:nvPr/>
        </p:nvCxnSpPr>
        <p:spPr>
          <a:xfrm flipV="1">
            <a:off x="6322296" y="11407644"/>
            <a:ext cx="557476" cy="4206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71560335-0A44-4E5A-9427-8DDB8E133668}"/>
              </a:ext>
            </a:extLst>
          </p:cNvPr>
          <p:cNvCxnSpPr>
            <a:cxnSpLocks/>
          </p:cNvCxnSpPr>
          <p:nvPr/>
        </p:nvCxnSpPr>
        <p:spPr>
          <a:xfrm>
            <a:off x="6906138" y="11462401"/>
            <a:ext cx="421869" cy="36584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D1695A3F-52B8-4F56-BA51-46521DE0DF27}"/>
              </a:ext>
            </a:extLst>
          </p:cNvPr>
          <p:cNvCxnSpPr>
            <a:cxnSpLocks/>
          </p:cNvCxnSpPr>
          <p:nvPr/>
        </p:nvCxnSpPr>
        <p:spPr>
          <a:xfrm flipV="1">
            <a:off x="6322296" y="10133029"/>
            <a:ext cx="557476" cy="4206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426BCA1-330A-4C0B-B549-006DDCB3438B}"/>
              </a:ext>
            </a:extLst>
          </p:cNvPr>
          <p:cNvCxnSpPr>
            <a:cxnSpLocks/>
          </p:cNvCxnSpPr>
          <p:nvPr/>
        </p:nvCxnSpPr>
        <p:spPr>
          <a:xfrm flipV="1">
            <a:off x="6978384" y="10019602"/>
            <a:ext cx="645459" cy="11097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502AE8CA-7C7F-41CA-B846-1E1325E40B84}"/>
              </a:ext>
            </a:extLst>
          </p:cNvPr>
          <p:cNvCxnSpPr>
            <a:cxnSpLocks/>
          </p:cNvCxnSpPr>
          <p:nvPr/>
        </p:nvCxnSpPr>
        <p:spPr>
          <a:xfrm>
            <a:off x="7525231" y="7862873"/>
            <a:ext cx="1" cy="459061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fik 63">
            <a:extLst>
              <a:ext uri="{FF2B5EF4-FFF2-40B4-BE49-F238E27FC236}">
                <a16:creationId xmlns:a16="http://schemas.microsoft.com/office/drawing/2014/main" id="{2737E410-E2D3-43A7-8801-D3596D5E99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17" r="50656"/>
          <a:stretch/>
        </p:blipFill>
        <p:spPr>
          <a:xfrm>
            <a:off x="567381" y="1571885"/>
            <a:ext cx="5225401" cy="4907189"/>
          </a:xfrm>
          <a:prstGeom prst="rect">
            <a:avLst/>
          </a:prstGeom>
        </p:spPr>
      </p:pic>
      <p:pic>
        <p:nvPicPr>
          <p:cNvPr id="82" name="Grafik 81">
            <a:extLst>
              <a:ext uri="{FF2B5EF4-FFF2-40B4-BE49-F238E27FC236}">
                <a16:creationId xmlns:a16="http://schemas.microsoft.com/office/drawing/2014/main" id="{01873846-700C-40C9-8259-75A6E4F9E0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12" t="2316" r="744" b="582"/>
          <a:stretch/>
        </p:blipFill>
        <p:spPr>
          <a:xfrm>
            <a:off x="6507229" y="1571886"/>
            <a:ext cx="5225401" cy="487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89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How to calculate an optimal portfolio?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06421E-2F54-4CEF-B0E9-E7DACFB4CA99}"/>
              </a:ext>
            </a:extLst>
          </p:cNvPr>
          <p:cNvSpPr/>
          <p:nvPr/>
        </p:nvSpPr>
        <p:spPr>
          <a:xfrm>
            <a:off x="444180" y="540868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13EE1BA-F8EF-49BB-B6FF-C8BEFF93002D}"/>
              </a:ext>
            </a:extLst>
          </p:cNvPr>
          <p:cNvSpPr txBox="1"/>
          <p:nvPr/>
        </p:nvSpPr>
        <p:spPr>
          <a:xfrm>
            <a:off x="2755053" y="5925876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Expected annual return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E80BDD-2B85-4E94-9289-3C8E64B4B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6529"/>
            <a:ext cx="6588680" cy="384339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12945B3-79D8-4214-8ED7-55A415A0C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4829" y="1696529"/>
            <a:ext cx="6588681" cy="3843397"/>
          </a:xfrm>
          <a:prstGeom prst="rect">
            <a:avLst/>
          </a:prstGeom>
        </p:spPr>
      </p:pic>
      <p:sp>
        <p:nvSpPr>
          <p:cNvPr id="8" name="Untertitel 7">
            <a:extLst>
              <a:ext uri="{FF2B5EF4-FFF2-40B4-BE49-F238E27FC236}">
                <a16:creationId xmlns:a16="http://schemas.microsoft.com/office/drawing/2014/main" id="{BDF6BA3E-4FB5-42A9-9947-7724689B8F3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In-Sample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, out-</a:t>
            </a:r>
            <a:r>
              <a:rPr lang="de-DE" dirty="0" err="1"/>
              <a:t>of</a:t>
            </a:r>
            <a:r>
              <a:rPr lang="de-DE" dirty="0"/>
              <a:t> sample </a:t>
            </a:r>
            <a:r>
              <a:rPr lang="de-DE" dirty="0" err="1"/>
              <a:t>results</a:t>
            </a:r>
            <a:r>
              <a:rPr lang="de-DE" dirty="0"/>
              <a:t> do not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indicative</a:t>
            </a:r>
            <a:r>
              <a:rPr lang="de-DE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202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0D5D6C6-948A-4821-A60D-DB0547D53ADE}"/>
              </a:ext>
            </a:extLst>
          </p:cNvPr>
          <p:cNvSpPr txBox="1"/>
          <p:nvPr/>
        </p:nvSpPr>
        <p:spPr>
          <a:xfrm>
            <a:off x="2962470" y="5903695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Annual volatility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0FABF86-0133-41A0-A3C1-06CFDF100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948" y="1750319"/>
            <a:ext cx="6502013" cy="379284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D48D1F7-3B13-4349-A214-CB07339B7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999" y="1750319"/>
            <a:ext cx="6502013" cy="3792841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F624955E-EB63-4C74-B6B8-43095E501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How to calculate an optimal portfolio? 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E5777B5-74CA-42D8-BC20-6F4969D403D1}"/>
              </a:ext>
            </a:extLst>
          </p:cNvPr>
          <p:cNvSpPr/>
          <p:nvPr/>
        </p:nvSpPr>
        <p:spPr>
          <a:xfrm>
            <a:off x="444180" y="540868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15" name="Untertitel 14">
            <a:extLst>
              <a:ext uri="{FF2B5EF4-FFF2-40B4-BE49-F238E27FC236}">
                <a16:creationId xmlns:a16="http://schemas.microsoft.com/office/drawing/2014/main" id="{70120DB2-789F-41E3-B47C-D547ECE320F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38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EEB6B8E-9040-490C-B97D-5826FE2EC5A0}"/>
              </a:ext>
            </a:extLst>
          </p:cNvPr>
          <p:cNvSpPr txBox="1"/>
          <p:nvPr/>
        </p:nvSpPr>
        <p:spPr>
          <a:xfrm>
            <a:off x="2795770" y="5878970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Sharpe ratio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BBCF1B8-A1D8-46C8-9623-F887DEB71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8559" y="1644445"/>
            <a:ext cx="6708658" cy="391338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E80E159-122D-44FF-AD5B-F34B06EAB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878" y="1644445"/>
            <a:ext cx="6548119" cy="3819736"/>
          </a:xfrm>
          <a:prstGeom prst="rect">
            <a:avLst/>
          </a:prstGeom>
        </p:spPr>
      </p:pic>
      <p:sp>
        <p:nvSpPr>
          <p:cNvPr id="11" name="Untertitel 10">
            <a:extLst>
              <a:ext uri="{FF2B5EF4-FFF2-40B4-BE49-F238E27FC236}">
                <a16:creationId xmlns:a16="http://schemas.microsoft.com/office/drawing/2014/main" id="{5FF0A034-BAFE-4540-96C4-D546306BE3D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00EE19EC-8654-4937-AFE5-8CB04D08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How to calculate an optimal portfolio? 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B8803E8-008D-4A7B-9A92-5C7F09C23474}"/>
              </a:ext>
            </a:extLst>
          </p:cNvPr>
          <p:cNvSpPr/>
          <p:nvPr/>
        </p:nvSpPr>
        <p:spPr>
          <a:xfrm>
            <a:off x="444180" y="540868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488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67" y="2970382"/>
            <a:ext cx="11189065" cy="62542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Conclusion</a:t>
            </a:r>
            <a:r>
              <a:rPr lang="de-DE" dirty="0"/>
              <a:t> and Future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38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AF1B0-DD38-4AAD-B4E4-CB10D906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Conclusion</a:t>
            </a:r>
            <a:r>
              <a:rPr lang="de-DE" dirty="0"/>
              <a:t> and Future 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Research</a:t>
            </a:r>
            <a:br>
              <a:rPr lang="en-US" b="0" i="0" dirty="0"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DCDD18A-A2B0-46CA-8B9D-0C02130A5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platzhalter 91">
            <a:extLst>
              <a:ext uri="{FF2B5EF4-FFF2-40B4-BE49-F238E27FC236}">
                <a16:creationId xmlns:a16="http://schemas.microsoft.com/office/drawing/2014/main" id="{38CF0853-AAFF-4AFD-807B-2D376119DD54}"/>
              </a:ext>
            </a:extLst>
          </p:cNvPr>
          <p:cNvSpPr txBox="1">
            <a:spLocks/>
          </p:cNvSpPr>
          <p:nvPr/>
        </p:nvSpPr>
        <p:spPr>
          <a:xfrm>
            <a:off x="942595" y="1666391"/>
            <a:ext cx="10750967" cy="457974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48225" indent="-4848225">
              <a:buFont typeface="Arial"/>
              <a:buNone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to analyze?</a:t>
            </a:r>
          </a:p>
          <a:p>
            <a:pPr marL="447675" indent="-266700">
              <a:buFont typeface="Arial"/>
              <a:buNone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de-DE" dirty="0" err="1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S</a:t>
            </a:r>
            <a:r>
              <a:rPr lang="de-DE" dirty="0" err="1">
                <a:latin typeface="Corbel" panose="020B0503020204020204" pitchFamily="34" charset="0"/>
              </a:rPr>
              <a:t>electing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stocks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with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the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lowest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reconstruction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error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improves</a:t>
            </a:r>
            <a:r>
              <a:rPr lang="de-DE" b="1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calculation</a:t>
            </a:r>
            <a:r>
              <a:rPr lang="de-DE" dirty="0">
                <a:latin typeface="Corbel" panose="020B0503020204020204" pitchFamily="34" charset="0"/>
              </a:rPr>
              <a:t> time and </a:t>
            </a:r>
            <a:r>
              <a:rPr lang="de-DE" b="1" dirty="0" err="1">
                <a:latin typeface="Corbel" panose="020B0503020204020204" pitchFamily="34" charset="0"/>
              </a:rPr>
              <a:t>shows</a:t>
            </a:r>
            <a:r>
              <a:rPr lang="de-DE" b="1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better</a:t>
            </a:r>
            <a:r>
              <a:rPr lang="de-DE" b="1" dirty="0">
                <a:latin typeface="Corbel" panose="020B0503020204020204" pitchFamily="34" charset="0"/>
              </a:rPr>
              <a:t> out-</a:t>
            </a:r>
            <a:r>
              <a:rPr lang="de-DE" b="1" dirty="0" err="1">
                <a:latin typeface="Corbel" panose="020B0503020204020204" pitchFamily="34" charset="0"/>
              </a:rPr>
              <a:t>of</a:t>
            </a:r>
            <a:r>
              <a:rPr lang="de-DE" b="1" dirty="0">
                <a:latin typeface="Corbel" panose="020B0503020204020204" pitchFamily="34" charset="0"/>
              </a:rPr>
              <a:t>-sample </a:t>
            </a:r>
            <a:r>
              <a:rPr lang="de-DE" b="1" dirty="0" err="1">
                <a:latin typeface="Corbel" panose="020B0503020204020204" pitchFamily="34" charset="0"/>
              </a:rPr>
              <a:t>results</a:t>
            </a:r>
            <a:r>
              <a:rPr lang="de-DE" dirty="0">
                <a:latin typeface="Corbel" panose="020B0503020204020204" pitchFamily="34" charset="0"/>
              </a:rPr>
              <a:t>.</a:t>
            </a: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</a:rPr>
              <a:t>Does forecasting improve the portfolio?</a:t>
            </a:r>
          </a:p>
          <a:p>
            <a:pPr marL="0" indent="0">
              <a:buFont typeface="Arial"/>
              <a:buNone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de-DE" dirty="0" err="1">
                <a:latin typeface="Corbel" panose="020B0503020204020204" pitchFamily="34" charset="0"/>
              </a:rPr>
              <a:t>Extending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the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dataset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with</a:t>
            </a:r>
            <a:r>
              <a:rPr lang="de-DE" dirty="0">
                <a:latin typeface="Corbel" panose="020B0503020204020204" pitchFamily="34" charset="0"/>
              </a:rPr>
              <a:t> a 10-day </a:t>
            </a:r>
            <a:r>
              <a:rPr lang="de-DE" dirty="0" err="1">
                <a:latin typeface="Corbel" panose="020B0503020204020204" pitchFamily="34" charset="0"/>
              </a:rPr>
              <a:t>forecast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leads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to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overall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higher</a:t>
            </a:r>
            <a:r>
              <a:rPr lang="de-DE" b="1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portfolio</a:t>
            </a:r>
            <a:r>
              <a:rPr lang="de-DE" b="1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results</a:t>
            </a:r>
            <a:r>
              <a:rPr lang="de-DE" dirty="0">
                <a:latin typeface="Corbel" panose="020B0503020204020204" pitchFamily="34" charset="0"/>
              </a:rPr>
              <a:t>.</a:t>
            </a:r>
          </a:p>
          <a:p>
            <a:pPr marL="0" indent="0">
              <a:buFont typeface="Arial"/>
              <a:buNone/>
            </a:pP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</a:rPr>
              <a:t>How to improve the risk calculation of a stock?</a:t>
            </a: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de-DE" dirty="0" err="1">
                <a:latin typeface="Corbel" panose="020B0503020204020204" pitchFamily="34" charset="0"/>
              </a:rPr>
              <a:t>Calculating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the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covariance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of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the</a:t>
            </a:r>
            <a:r>
              <a:rPr lang="de-DE" dirty="0">
                <a:latin typeface="Corbel" panose="020B0503020204020204" pitchFamily="34" charset="0"/>
              </a:rPr>
              <a:t> latent </a:t>
            </a:r>
            <a:r>
              <a:rPr lang="de-DE" dirty="0" err="1">
                <a:latin typeface="Corbel" panose="020B0503020204020204" pitchFamily="34" charset="0"/>
              </a:rPr>
              <a:t>features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reduces</a:t>
            </a:r>
            <a:r>
              <a:rPr lang="de-DE" b="1" dirty="0">
                <a:latin typeface="Corbel" panose="020B0503020204020204" pitchFamily="34" charset="0"/>
              </a:rPr>
              <a:t> annual </a:t>
            </a:r>
            <a:r>
              <a:rPr lang="de-DE" b="1" dirty="0" err="1">
                <a:latin typeface="Corbel" panose="020B0503020204020204" pitchFamily="34" charset="0"/>
              </a:rPr>
              <a:t>portfolio</a:t>
            </a:r>
            <a:r>
              <a:rPr lang="de-DE" b="1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volatility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with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similar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or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increased</a:t>
            </a:r>
            <a:r>
              <a:rPr lang="de-DE" b="1" dirty="0">
                <a:latin typeface="Corbel" panose="020B0503020204020204" pitchFamily="34" charset="0"/>
              </a:rPr>
              <a:t> stock </a:t>
            </a:r>
            <a:r>
              <a:rPr lang="de-DE" b="1" dirty="0" err="1">
                <a:latin typeface="Corbel" panose="020B0503020204020204" pitchFamily="34" charset="0"/>
              </a:rPr>
              <a:t>returns</a:t>
            </a:r>
            <a:r>
              <a:rPr lang="de-DE" dirty="0">
                <a:latin typeface="Corbel" panose="020B0503020204020204" pitchFamily="34" charset="0"/>
              </a:rPr>
              <a:t>. </a:t>
            </a: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</a:rPr>
              <a:t>How to calculate an optimal portfolio?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     The proposed model shows </a:t>
            </a:r>
            <a:r>
              <a:rPr lang="en-US" b="1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superior results on the in-sample dataset</a:t>
            </a: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. The out-of-sample results may not be indicative.</a:t>
            </a:r>
          </a:p>
        </p:txBody>
      </p:sp>
      <p:sp>
        <p:nvSpPr>
          <p:cNvPr id="6" name="Textplatzhalter 91">
            <a:extLst>
              <a:ext uri="{FF2B5EF4-FFF2-40B4-BE49-F238E27FC236}">
                <a16:creationId xmlns:a16="http://schemas.microsoft.com/office/drawing/2014/main" id="{4205AA68-EB97-4128-8066-9A1039875C8B}"/>
              </a:ext>
            </a:extLst>
          </p:cNvPr>
          <p:cNvSpPr txBox="1">
            <a:spLocks/>
          </p:cNvSpPr>
          <p:nvPr/>
        </p:nvSpPr>
        <p:spPr>
          <a:xfrm>
            <a:off x="3389231" y="2202291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400" b="1" dirty="0">
              <a:latin typeface="Corbel" panose="020B0503020204020204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4816365-A2A8-4E2F-8F62-EC192F646D93}"/>
              </a:ext>
            </a:extLst>
          </p:cNvPr>
          <p:cNvSpPr/>
          <p:nvPr/>
        </p:nvSpPr>
        <p:spPr>
          <a:xfrm>
            <a:off x="431287" y="222905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3791AAD-1D5D-4DAA-BA14-2CBD244EE189}"/>
              </a:ext>
            </a:extLst>
          </p:cNvPr>
          <p:cNvSpPr/>
          <p:nvPr/>
        </p:nvSpPr>
        <p:spPr>
          <a:xfrm>
            <a:off x="444180" y="3214079"/>
            <a:ext cx="347701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8E34DB5-65E4-49AC-BF8A-A41F32ACE469}"/>
              </a:ext>
            </a:extLst>
          </p:cNvPr>
          <p:cNvSpPr/>
          <p:nvPr/>
        </p:nvSpPr>
        <p:spPr>
          <a:xfrm>
            <a:off x="428114" y="4222433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CF32620-CECB-4D39-8ED9-0999D9ED0D63}"/>
              </a:ext>
            </a:extLst>
          </p:cNvPr>
          <p:cNvSpPr/>
          <p:nvPr/>
        </p:nvSpPr>
        <p:spPr>
          <a:xfrm>
            <a:off x="452418" y="5178115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611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AF1B0-DD38-4AAD-B4E4-CB10D906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DCDD18A-A2B0-46CA-8B9D-0C02130A5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Focus, </a:t>
            </a:r>
            <a:r>
              <a:rPr lang="de-DE" dirty="0" err="1"/>
              <a:t>forecast</a:t>
            </a:r>
            <a:r>
              <a:rPr lang="de-DE" dirty="0"/>
              <a:t> and clean. </a:t>
            </a:r>
            <a:endParaRPr lang="en-US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20A6D01-981A-4159-9503-E2E74A01655A}"/>
              </a:ext>
            </a:extLst>
          </p:cNvPr>
          <p:cNvCxnSpPr>
            <a:cxnSpLocks/>
          </p:cNvCxnSpPr>
          <p:nvPr/>
        </p:nvCxnSpPr>
        <p:spPr>
          <a:xfrm>
            <a:off x="5647137" y="7679187"/>
            <a:ext cx="0" cy="71488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6610B9A-A153-4A95-8422-3024D65AEA96}"/>
              </a:ext>
            </a:extLst>
          </p:cNvPr>
          <p:cNvCxnSpPr>
            <a:cxnSpLocks/>
          </p:cNvCxnSpPr>
          <p:nvPr/>
        </p:nvCxnSpPr>
        <p:spPr>
          <a:xfrm rot="16200000">
            <a:off x="6078458" y="7962746"/>
            <a:ext cx="0" cy="86264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1DB15C9A-19AC-495C-B57E-55C62B4D475F}"/>
              </a:ext>
            </a:extLst>
          </p:cNvPr>
          <p:cNvSpPr/>
          <p:nvPr/>
        </p:nvSpPr>
        <p:spPr>
          <a:xfrm>
            <a:off x="5877894" y="8076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CE88AD3-75DA-4008-86A8-959B71D3950C}"/>
              </a:ext>
            </a:extLst>
          </p:cNvPr>
          <p:cNvSpPr/>
          <p:nvPr/>
        </p:nvSpPr>
        <p:spPr>
          <a:xfrm>
            <a:off x="5895894" y="818706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7B97DCF-5193-4374-B3D5-2DBCC53F31D5}"/>
              </a:ext>
            </a:extLst>
          </p:cNvPr>
          <p:cNvSpPr/>
          <p:nvPr/>
        </p:nvSpPr>
        <p:spPr>
          <a:xfrm>
            <a:off x="6034006" y="7961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C0373B5-4D4F-41C8-900F-8FB57D689959}"/>
              </a:ext>
            </a:extLst>
          </p:cNvPr>
          <p:cNvSpPr/>
          <p:nvPr/>
        </p:nvSpPr>
        <p:spPr>
          <a:xfrm>
            <a:off x="6069458" y="8017438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35185394-D099-4262-A262-097B8005F593}"/>
              </a:ext>
            </a:extLst>
          </p:cNvPr>
          <p:cNvSpPr/>
          <p:nvPr/>
        </p:nvSpPr>
        <p:spPr>
          <a:xfrm>
            <a:off x="6012294" y="803201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5C6E8989-878A-4951-8D80-DB3BB4F891BD}"/>
              </a:ext>
            </a:extLst>
          </p:cNvPr>
          <p:cNvSpPr/>
          <p:nvPr/>
        </p:nvSpPr>
        <p:spPr>
          <a:xfrm>
            <a:off x="6154119" y="7979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5B8B6FE1-3D68-4C82-8898-B118CEC35FDF}"/>
              </a:ext>
            </a:extLst>
          </p:cNvPr>
          <p:cNvSpPr/>
          <p:nvPr/>
        </p:nvSpPr>
        <p:spPr>
          <a:xfrm>
            <a:off x="6098824" y="7943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CBEA33F-91AC-4FE5-8839-8AE480F47317}"/>
              </a:ext>
            </a:extLst>
          </p:cNvPr>
          <p:cNvSpPr/>
          <p:nvPr/>
        </p:nvSpPr>
        <p:spPr>
          <a:xfrm>
            <a:off x="6401769" y="813298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5597CFBE-5796-4460-959C-56964E13853F}"/>
              </a:ext>
            </a:extLst>
          </p:cNvPr>
          <p:cNvSpPr/>
          <p:nvPr/>
        </p:nvSpPr>
        <p:spPr>
          <a:xfrm>
            <a:off x="6030294" y="8094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937DEC02-2CF8-4CD3-9FD7-55F1C66A6277}"/>
              </a:ext>
            </a:extLst>
          </p:cNvPr>
          <p:cNvSpPr/>
          <p:nvPr/>
        </p:nvSpPr>
        <p:spPr>
          <a:xfrm>
            <a:off x="6239844" y="790908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959AD1D6-106B-4CFC-9BDB-AC4E1EFA1753}"/>
              </a:ext>
            </a:extLst>
          </p:cNvPr>
          <p:cNvSpPr/>
          <p:nvPr/>
        </p:nvSpPr>
        <p:spPr>
          <a:xfrm>
            <a:off x="6419769" y="7961177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42B2CC54-69D2-4FEF-9F0C-0C9CAA714ACB}"/>
              </a:ext>
            </a:extLst>
          </p:cNvPr>
          <p:cNvSpPr/>
          <p:nvPr/>
        </p:nvSpPr>
        <p:spPr>
          <a:xfrm>
            <a:off x="6221844" y="8044793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DD476761-7EED-4F05-8E81-4984C32C6C1E}"/>
              </a:ext>
            </a:extLst>
          </p:cNvPr>
          <p:cNvSpPr/>
          <p:nvPr/>
        </p:nvSpPr>
        <p:spPr>
          <a:xfrm>
            <a:off x="6257844" y="7870791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D2DF482D-878F-41ED-94F5-B47577EAE747}"/>
              </a:ext>
            </a:extLst>
          </p:cNvPr>
          <p:cNvSpPr/>
          <p:nvPr/>
        </p:nvSpPr>
        <p:spPr>
          <a:xfrm>
            <a:off x="6306519" y="81321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3E9BA6DC-5BCA-4571-88C2-0433E477EDCE}"/>
              </a:ext>
            </a:extLst>
          </p:cNvPr>
          <p:cNvSpPr/>
          <p:nvPr/>
        </p:nvSpPr>
        <p:spPr>
          <a:xfrm>
            <a:off x="6135594" y="810199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04504312-5171-46A8-82E2-05490EB0DE27}"/>
              </a:ext>
            </a:extLst>
          </p:cNvPr>
          <p:cNvSpPr/>
          <p:nvPr/>
        </p:nvSpPr>
        <p:spPr>
          <a:xfrm>
            <a:off x="6203844" y="8164659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D3877D58-B42D-4EEA-A81F-E64E4960DC66}"/>
              </a:ext>
            </a:extLst>
          </p:cNvPr>
          <p:cNvSpPr/>
          <p:nvPr/>
        </p:nvSpPr>
        <p:spPr>
          <a:xfrm>
            <a:off x="5998006" y="825374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fik 65">
            <a:extLst>
              <a:ext uri="{FF2B5EF4-FFF2-40B4-BE49-F238E27FC236}">
                <a16:creationId xmlns:a16="http://schemas.microsoft.com/office/drawing/2014/main" id="{79867711-A7F1-42D0-851E-4955DF19F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604" y="7807967"/>
            <a:ext cx="865707" cy="57307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graphicFrame>
        <p:nvGraphicFramePr>
          <p:cNvPr id="61" name="Tabelle 114">
            <a:extLst>
              <a:ext uri="{FF2B5EF4-FFF2-40B4-BE49-F238E27FC236}">
                <a16:creationId xmlns:a16="http://schemas.microsoft.com/office/drawing/2014/main" id="{F986581A-CD1E-4AFB-BE30-F4643BE7B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252484"/>
              </p:ext>
            </p:extLst>
          </p:nvPr>
        </p:nvGraphicFramePr>
        <p:xfrm>
          <a:off x="6962899" y="2112384"/>
          <a:ext cx="4491352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72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Which stocks to analyze?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Focus on stocks that move the market to decrease computation time!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62" name="Grafik 61">
            <a:extLst>
              <a:ext uri="{FF2B5EF4-FFF2-40B4-BE49-F238E27FC236}">
                <a16:creationId xmlns:a16="http://schemas.microsoft.com/office/drawing/2014/main" id="{44967EB0-9B88-4D3C-8C4B-9351B80F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899" y="3142775"/>
            <a:ext cx="261416" cy="288000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09700524-8BA0-452F-9A86-68A1557EA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899" y="4068726"/>
            <a:ext cx="261416" cy="288000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A9CB674B-7A35-40E1-98AC-12B0FB2C9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899" y="5042631"/>
            <a:ext cx="261416" cy="288000"/>
          </a:xfrm>
          <a:prstGeom prst="rect">
            <a:avLst/>
          </a:prstGeom>
        </p:spPr>
      </p:pic>
      <p:graphicFrame>
        <p:nvGraphicFramePr>
          <p:cNvPr id="65" name="Tabelle 114">
            <a:extLst>
              <a:ext uri="{FF2B5EF4-FFF2-40B4-BE49-F238E27FC236}">
                <a16:creationId xmlns:a16="http://schemas.microsoft.com/office/drawing/2014/main" id="{5B2D2504-ACDB-401A-898E-7B36D4A5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848810"/>
              </p:ext>
            </p:extLst>
          </p:nvPr>
        </p:nvGraphicFramePr>
        <p:xfrm>
          <a:off x="6962899" y="3069534"/>
          <a:ext cx="4491352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72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Does forecasting improve the portfolio?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Don’t forecast too far. A forecast is only a strong indicator.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67" name="Grafik 66">
            <a:extLst>
              <a:ext uri="{FF2B5EF4-FFF2-40B4-BE49-F238E27FC236}">
                <a16:creationId xmlns:a16="http://schemas.microsoft.com/office/drawing/2014/main" id="{968FE016-DA63-41F0-9404-ED265B300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2899" y="2160954"/>
            <a:ext cx="261416" cy="288000"/>
          </a:xfrm>
          <a:prstGeom prst="rect">
            <a:avLst/>
          </a:prstGeom>
        </p:spPr>
      </p:pic>
      <p:graphicFrame>
        <p:nvGraphicFramePr>
          <p:cNvPr id="68" name="Tabelle 67">
            <a:extLst>
              <a:ext uri="{FF2B5EF4-FFF2-40B4-BE49-F238E27FC236}">
                <a16:creationId xmlns:a16="http://schemas.microsoft.com/office/drawing/2014/main" id="{6F715419-BD49-42C2-B9A6-E74437B5D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574799"/>
              </p:ext>
            </p:extLst>
          </p:nvPr>
        </p:nvGraphicFramePr>
        <p:xfrm>
          <a:off x="6962899" y="4995288"/>
          <a:ext cx="4491352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72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How to calculate an optimal portfolio? 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Don’t trust the in-sample results. Look at the out-of-sample results.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rbel" panose="020B050302020402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graphicFrame>
        <p:nvGraphicFramePr>
          <p:cNvPr id="69" name="Tabelle 68">
            <a:extLst>
              <a:ext uri="{FF2B5EF4-FFF2-40B4-BE49-F238E27FC236}">
                <a16:creationId xmlns:a16="http://schemas.microsoft.com/office/drawing/2014/main" id="{39943D17-77EA-4AE8-85E9-78C9880CF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210840"/>
              </p:ext>
            </p:extLst>
          </p:nvPr>
        </p:nvGraphicFramePr>
        <p:xfrm>
          <a:off x="6962899" y="4029681"/>
          <a:ext cx="4491352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72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How to improve the risk calculation of a stock?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Try to capture non-linearities in the time series.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sp>
        <p:nvSpPr>
          <p:cNvPr id="92" name="Ellipse 91">
            <a:extLst>
              <a:ext uri="{FF2B5EF4-FFF2-40B4-BE49-F238E27FC236}">
                <a16:creationId xmlns:a16="http://schemas.microsoft.com/office/drawing/2014/main" id="{E30E90FD-1C8D-4735-9674-058C34AB2682}"/>
              </a:ext>
            </a:extLst>
          </p:cNvPr>
          <p:cNvSpPr/>
          <p:nvPr/>
        </p:nvSpPr>
        <p:spPr>
          <a:xfrm>
            <a:off x="4563598" y="3246787"/>
            <a:ext cx="1260000" cy="126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301086BC-9DB7-4E0C-AA2E-4BAB81BF8A18}"/>
              </a:ext>
            </a:extLst>
          </p:cNvPr>
          <p:cNvSpPr/>
          <p:nvPr/>
        </p:nvSpPr>
        <p:spPr>
          <a:xfrm>
            <a:off x="4645683" y="3336787"/>
            <a:ext cx="1080000" cy="108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721E5691-7218-48FC-AB22-9E3DDC8B2F97}"/>
              </a:ext>
            </a:extLst>
          </p:cNvPr>
          <p:cNvSpPr/>
          <p:nvPr/>
        </p:nvSpPr>
        <p:spPr>
          <a:xfrm>
            <a:off x="1158401" y="3246787"/>
            <a:ext cx="1260000" cy="126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B40CF300-2786-4F53-B1BD-D627D43E3DBD}"/>
              </a:ext>
            </a:extLst>
          </p:cNvPr>
          <p:cNvSpPr/>
          <p:nvPr/>
        </p:nvSpPr>
        <p:spPr>
          <a:xfrm>
            <a:off x="1240486" y="3336787"/>
            <a:ext cx="1080000" cy="108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99111C92-FC34-4CF2-9CE6-A3F47D8783F8}"/>
              </a:ext>
            </a:extLst>
          </p:cNvPr>
          <p:cNvSpPr/>
          <p:nvPr/>
        </p:nvSpPr>
        <p:spPr>
          <a:xfrm>
            <a:off x="2391369" y="3826391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ECCF8F50-E721-470D-920C-615D3B7C88D4}"/>
              </a:ext>
            </a:extLst>
          </p:cNvPr>
          <p:cNvSpPr/>
          <p:nvPr/>
        </p:nvSpPr>
        <p:spPr>
          <a:xfrm>
            <a:off x="2347871" y="36610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081BA397-80F2-4D79-B87C-FBB25631F637}"/>
              </a:ext>
            </a:extLst>
          </p:cNvPr>
          <p:cNvSpPr/>
          <p:nvPr/>
        </p:nvSpPr>
        <p:spPr>
          <a:xfrm>
            <a:off x="2546866" y="3966776"/>
            <a:ext cx="1260000" cy="126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45B56E63-E4A3-4940-9829-8B9317F87CE9}"/>
              </a:ext>
            </a:extLst>
          </p:cNvPr>
          <p:cNvSpPr/>
          <p:nvPr/>
        </p:nvSpPr>
        <p:spPr>
          <a:xfrm>
            <a:off x="2628951" y="4056776"/>
            <a:ext cx="1080000" cy="108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EAF7A986-A461-4824-A136-0BD3A1939F2A}"/>
              </a:ext>
            </a:extLst>
          </p:cNvPr>
          <p:cNvSpPr/>
          <p:nvPr/>
        </p:nvSpPr>
        <p:spPr>
          <a:xfrm>
            <a:off x="4029383" y="4295415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8077F62F-0729-4341-82F4-F1C2BE59BC98}"/>
              </a:ext>
            </a:extLst>
          </p:cNvPr>
          <p:cNvSpPr/>
          <p:nvPr/>
        </p:nvSpPr>
        <p:spPr>
          <a:xfrm>
            <a:off x="3646729" y="4085900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Grafik 133" descr="Filter">
            <a:extLst>
              <a:ext uri="{FF2B5EF4-FFF2-40B4-BE49-F238E27FC236}">
                <a16:creationId xmlns:a16="http://schemas.microsoft.com/office/drawing/2014/main" id="{421D0256-7025-4AEF-BEAC-8E30719F8E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2869" y="3597760"/>
            <a:ext cx="598912" cy="598912"/>
          </a:xfrm>
          <a:prstGeom prst="rect">
            <a:avLst/>
          </a:prstGeom>
        </p:spPr>
      </p:pic>
      <p:pic>
        <p:nvPicPr>
          <p:cNvPr id="136" name="Grafik 135" descr="Aufwärtstrend">
            <a:extLst>
              <a:ext uri="{FF2B5EF4-FFF2-40B4-BE49-F238E27FC236}">
                <a16:creationId xmlns:a16="http://schemas.microsoft.com/office/drawing/2014/main" id="{B58B0F5E-55A5-42F1-A0BC-C68F41D300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1810" y="4312229"/>
            <a:ext cx="637595" cy="637595"/>
          </a:xfrm>
          <a:prstGeom prst="rect">
            <a:avLst/>
          </a:prstGeom>
        </p:spPr>
      </p:pic>
      <p:pic>
        <p:nvPicPr>
          <p:cNvPr id="138" name="Grafik 137">
            <a:extLst>
              <a:ext uri="{FF2B5EF4-FFF2-40B4-BE49-F238E27FC236}">
                <a16:creationId xmlns:a16="http://schemas.microsoft.com/office/drawing/2014/main" id="{D155E554-BBF2-4228-B54E-AA7DD0697E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9348" y="3639993"/>
            <a:ext cx="544749" cy="450174"/>
          </a:xfrm>
          <a:prstGeom prst="rect">
            <a:avLst/>
          </a:prstGeom>
        </p:spPr>
      </p:pic>
      <p:sp>
        <p:nvSpPr>
          <p:cNvPr id="140" name="Ellipse 139">
            <a:extLst>
              <a:ext uri="{FF2B5EF4-FFF2-40B4-BE49-F238E27FC236}">
                <a16:creationId xmlns:a16="http://schemas.microsoft.com/office/drawing/2014/main" id="{EE5B3258-BF58-4FD3-8A1F-9263D75B903E}"/>
              </a:ext>
            </a:extLst>
          </p:cNvPr>
          <p:cNvSpPr/>
          <p:nvPr/>
        </p:nvSpPr>
        <p:spPr>
          <a:xfrm>
            <a:off x="2528794" y="2359717"/>
            <a:ext cx="1260000" cy="126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7CDCA0FD-2FA7-4D4A-9FAC-A5CCB59DB107}"/>
              </a:ext>
            </a:extLst>
          </p:cNvPr>
          <p:cNvSpPr/>
          <p:nvPr/>
        </p:nvSpPr>
        <p:spPr>
          <a:xfrm>
            <a:off x="2610879" y="2449717"/>
            <a:ext cx="1080000" cy="108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hteck 143">
            <a:extLst>
              <a:ext uri="{FF2B5EF4-FFF2-40B4-BE49-F238E27FC236}">
                <a16:creationId xmlns:a16="http://schemas.microsoft.com/office/drawing/2014/main" id="{1B71BDB7-4E86-4F30-A5D2-7C27C910D61E}"/>
              </a:ext>
            </a:extLst>
          </p:cNvPr>
          <p:cNvSpPr/>
          <p:nvPr/>
        </p:nvSpPr>
        <p:spPr>
          <a:xfrm>
            <a:off x="3580075" y="335830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9956037B-A6AC-4E13-9143-C02C258E7278}"/>
              </a:ext>
            </a:extLst>
          </p:cNvPr>
          <p:cNvSpPr/>
          <p:nvPr/>
        </p:nvSpPr>
        <p:spPr>
          <a:xfrm>
            <a:off x="3653511" y="32323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Grafik 147">
            <a:extLst>
              <a:ext uri="{FF2B5EF4-FFF2-40B4-BE49-F238E27FC236}">
                <a16:creationId xmlns:a16="http://schemas.microsoft.com/office/drawing/2014/main" id="{08F6BF7C-E26B-43D7-AFE8-845EBB57DA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6092" y="3882757"/>
            <a:ext cx="196062" cy="216000"/>
          </a:xfrm>
          <a:prstGeom prst="rect">
            <a:avLst/>
          </a:prstGeom>
        </p:spPr>
      </p:pic>
      <p:pic>
        <p:nvPicPr>
          <p:cNvPr id="150" name="Grafik 149">
            <a:extLst>
              <a:ext uri="{FF2B5EF4-FFF2-40B4-BE49-F238E27FC236}">
                <a16:creationId xmlns:a16="http://schemas.microsoft.com/office/drawing/2014/main" id="{66F8B978-64ED-421A-82AA-16682B0F2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543" y="3889865"/>
            <a:ext cx="196062" cy="216000"/>
          </a:xfrm>
          <a:prstGeom prst="rect">
            <a:avLst/>
          </a:prstGeom>
        </p:spPr>
      </p:pic>
      <p:sp>
        <p:nvSpPr>
          <p:cNvPr id="152" name="Pfeil: gestreift nach rechts 151">
            <a:extLst>
              <a:ext uri="{FF2B5EF4-FFF2-40B4-BE49-F238E27FC236}">
                <a16:creationId xmlns:a16="http://schemas.microsoft.com/office/drawing/2014/main" id="{1AEDA987-9B08-4E75-87F1-EEE41D2323FF}"/>
              </a:ext>
            </a:extLst>
          </p:cNvPr>
          <p:cNvSpPr/>
          <p:nvPr/>
        </p:nvSpPr>
        <p:spPr>
          <a:xfrm rot="20196382">
            <a:off x="3936308" y="4040052"/>
            <a:ext cx="615036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Pfeil: gestreift nach rechts 153">
            <a:extLst>
              <a:ext uri="{FF2B5EF4-FFF2-40B4-BE49-F238E27FC236}">
                <a16:creationId xmlns:a16="http://schemas.microsoft.com/office/drawing/2014/main" id="{3A73A074-E074-4954-893C-7E9EB77DC5AD}"/>
              </a:ext>
            </a:extLst>
          </p:cNvPr>
          <p:cNvSpPr/>
          <p:nvPr/>
        </p:nvSpPr>
        <p:spPr>
          <a:xfrm rot="1710600">
            <a:off x="3854977" y="3262520"/>
            <a:ext cx="677748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6" name="Grafik 155" descr="Bleistift">
            <a:extLst>
              <a:ext uri="{FF2B5EF4-FFF2-40B4-BE49-F238E27FC236}">
                <a16:creationId xmlns:a16="http://schemas.microsoft.com/office/drawing/2014/main" id="{F88474E5-9AD6-4695-ACED-F556D1EC0D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62730" y="2786294"/>
            <a:ext cx="438982" cy="438982"/>
          </a:xfrm>
          <a:prstGeom prst="rect">
            <a:avLst/>
          </a:prstGeom>
        </p:spPr>
      </p:pic>
      <p:pic>
        <p:nvPicPr>
          <p:cNvPr id="158" name="Grafik 157">
            <a:extLst>
              <a:ext uri="{FF2B5EF4-FFF2-40B4-BE49-F238E27FC236}">
                <a16:creationId xmlns:a16="http://schemas.microsoft.com/office/drawing/2014/main" id="{D400B2EB-58B7-4BD7-B334-FC6E9A822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833" y="4517912"/>
            <a:ext cx="196062" cy="216000"/>
          </a:xfrm>
          <a:prstGeom prst="rect">
            <a:avLst/>
          </a:prstGeom>
        </p:spPr>
      </p:pic>
      <p:pic>
        <p:nvPicPr>
          <p:cNvPr id="160" name="Grafik 159">
            <a:extLst>
              <a:ext uri="{FF2B5EF4-FFF2-40B4-BE49-F238E27FC236}">
                <a16:creationId xmlns:a16="http://schemas.microsoft.com/office/drawing/2014/main" id="{3F88ADAA-4332-4D9F-A4F4-CB8BF9C98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218" y="2897785"/>
            <a:ext cx="196062" cy="216000"/>
          </a:xfrm>
          <a:prstGeom prst="rect">
            <a:avLst/>
          </a:prstGeom>
        </p:spPr>
      </p:pic>
      <p:sp>
        <p:nvSpPr>
          <p:cNvPr id="162" name="Freihandform: Form 161">
            <a:extLst>
              <a:ext uri="{FF2B5EF4-FFF2-40B4-BE49-F238E27FC236}">
                <a16:creationId xmlns:a16="http://schemas.microsoft.com/office/drawing/2014/main" id="{7A3AB84A-8595-48AF-A803-89865B637F52}"/>
              </a:ext>
            </a:extLst>
          </p:cNvPr>
          <p:cNvSpPr/>
          <p:nvPr/>
        </p:nvSpPr>
        <p:spPr>
          <a:xfrm rot="5400000">
            <a:off x="2275991" y="3786455"/>
            <a:ext cx="518492" cy="165134"/>
          </a:xfrm>
          <a:custGeom>
            <a:avLst/>
            <a:gdLst>
              <a:gd name="connsiteX0" fmla="*/ 0 w 778980"/>
              <a:gd name="connsiteY0" fmla="*/ 191396 h 197861"/>
              <a:gd name="connsiteX1" fmla="*/ 383021 w 778980"/>
              <a:gd name="connsiteY1" fmla="*/ 0 h 197861"/>
              <a:gd name="connsiteX2" fmla="*/ 778980 w 778980"/>
              <a:gd name="connsiteY2" fmla="*/ 197861 h 197861"/>
              <a:gd name="connsiteX3" fmla="*/ 773924 w 778980"/>
              <a:gd name="connsiteY3" fmla="*/ 197861 h 197861"/>
              <a:gd name="connsiteX4" fmla="*/ 700471 w 778980"/>
              <a:gd name="connsiteY4" fmla="*/ 172657 h 197861"/>
              <a:gd name="connsiteX5" fmla="*/ 377542 w 778980"/>
              <a:gd name="connsiteY5" fmla="*/ 141712 h 197861"/>
              <a:gd name="connsiteX6" fmla="*/ 54612 w 778980"/>
              <a:gd name="connsiteY6" fmla="*/ 172657 h 19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8980" h="197861">
                <a:moveTo>
                  <a:pt x="0" y="191396"/>
                </a:moveTo>
                <a:lnTo>
                  <a:pt x="383021" y="0"/>
                </a:lnTo>
                <a:lnTo>
                  <a:pt x="778980" y="197861"/>
                </a:lnTo>
                <a:lnTo>
                  <a:pt x="773924" y="197861"/>
                </a:lnTo>
                <a:lnTo>
                  <a:pt x="700471" y="172657"/>
                </a:lnTo>
                <a:cubicBezTo>
                  <a:pt x="617826" y="153537"/>
                  <a:pt x="503654" y="141712"/>
                  <a:pt x="377542" y="141712"/>
                </a:cubicBezTo>
                <a:cubicBezTo>
                  <a:pt x="251430" y="141712"/>
                  <a:pt x="137257" y="153537"/>
                  <a:pt x="54612" y="172657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7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F1E28A-698C-45EB-AF96-554B81533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References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76E478-1F05-489F-9E01-DCD6BC3C7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400" dirty="0">
                <a:latin typeface="Corbel" panose="020B0503020204020204" pitchFamily="34" charset="0"/>
              </a:rPr>
              <a:t>J. B. Heaton, N. G. Polson, &amp; J. H. Witte. (2016). Deep Portfolio Theory.</a:t>
            </a:r>
          </a:p>
          <a:p>
            <a:pPr marL="285750" indent="-285750">
              <a:buFontTx/>
              <a:buChar char="-"/>
            </a:pPr>
            <a:r>
              <a:rPr lang="en-US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Werbos</a:t>
            </a:r>
            <a:r>
              <a:rPr lang="en-US" sz="1400" dirty="0">
                <a:latin typeface="Corbel" panose="020B0503020204020204" pitchFamily="34" charset="0"/>
                <a:cs typeface="Calibri Light" panose="020F0302020204030204" pitchFamily="34" charset="0"/>
              </a:rPr>
              <a:t>, P. (1990): Backpropagation Through Time: What It does and How to Do It. </a:t>
            </a:r>
            <a:r>
              <a:rPr lang="en-US" sz="1400" dirty="0">
                <a:latin typeface="Corbel" panose="020B0503020204020204" pitchFamily="34" charset="0"/>
                <a:cs typeface="Calibri Light" panose="020F0302020204030204" pitchFamily="34" charset="0"/>
                <a:hlinkClick r:id="rId3"/>
              </a:rPr>
              <a:t>https://doi.org/10.1109/5.58337</a:t>
            </a:r>
            <a:br>
              <a:rPr lang="en-US" sz="1400" dirty="0">
                <a:latin typeface="Corbel" panose="020B050302020402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orbel" panose="020B0503020204020204" pitchFamily="34" charset="0"/>
                <a:cs typeface="Calibri Light" panose="020F0302020204030204" pitchFamily="34" charset="0"/>
              </a:rPr>
              <a:t>Retrieved from </a:t>
            </a:r>
            <a:r>
              <a:rPr lang="en-US" sz="1400" u="sng" dirty="0">
                <a:latin typeface="Corbel" panose="020B0503020204020204" pitchFamily="34" charset="0"/>
                <a:cs typeface="Calibri Light" panose="020F0302020204030204" pitchFamily="34" charset="0"/>
                <a:hlinkClick r:id="rId4"/>
              </a:rPr>
              <a:t>http://axon.cs.byu.edu/~martinez/classes/678/Papers/Werbos_BPTT.pdf </a:t>
            </a:r>
            <a:endParaRPr lang="en-US" sz="1400" u="sng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hlinkClick r:id="rId5"/>
              </a:rPr>
              <a:t>https://towardsdatascience.com/getting-rich-quick-with-machine-learning-and-stock-market-predictions-696802da94fe</a:t>
            </a:r>
            <a:endParaRPr lang="en-US" sz="1400" dirty="0">
              <a:latin typeface="Corbel" panose="020B05030202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rbel" panose="020B0503020204020204" pitchFamily="34" charset="0"/>
              </a:rPr>
              <a:t>Olivier </a:t>
            </a:r>
            <a:r>
              <a:rPr lang="en-US" sz="1400" dirty="0" err="1">
                <a:latin typeface="Corbel" panose="020B0503020204020204" pitchFamily="34" charset="0"/>
              </a:rPr>
              <a:t>Ledoit</a:t>
            </a:r>
            <a:r>
              <a:rPr lang="en-US" sz="1400" dirty="0">
                <a:latin typeface="Corbel" panose="020B0503020204020204" pitchFamily="34" charset="0"/>
              </a:rPr>
              <a:t> &amp; Michael Wolf, 2003. "</a:t>
            </a:r>
            <a:r>
              <a:rPr lang="en-US" sz="1400" b="1" dirty="0">
                <a:latin typeface="Corbel" panose="020B0503020204020204" pitchFamily="34" charset="0"/>
                <a:hlinkClick r:id="rId6"/>
              </a:rPr>
              <a:t>Honey, I shrunk the sample covariance matrix</a:t>
            </a:r>
            <a:r>
              <a:rPr lang="en-US" sz="1400" dirty="0">
                <a:latin typeface="Corbel" panose="020B0503020204020204" pitchFamily="34" charset="0"/>
              </a:rPr>
              <a:t>," </a:t>
            </a:r>
            <a:r>
              <a:rPr lang="en-US" sz="1400" dirty="0">
                <a:latin typeface="Corbel" panose="020B0503020204020204" pitchFamily="34" charset="0"/>
                <a:hlinkClick r:id="rId7"/>
              </a:rPr>
              <a:t>Economics Working Papers</a:t>
            </a:r>
            <a:r>
              <a:rPr lang="en-US" sz="1400" dirty="0">
                <a:latin typeface="Corbel" panose="020B0503020204020204" pitchFamily="34" charset="0"/>
              </a:rPr>
              <a:t> 691, Department of Economics and Business, </a:t>
            </a:r>
            <a:r>
              <a:rPr lang="en-US" sz="1400" dirty="0" err="1">
                <a:latin typeface="Corbel" panose="020B0503020204020204" pitchFamily="34" charset="0"/>
              </a:rPr>
              <a:t>Universitat</a:t>
            </a:r>
            <a:r>
              <a:rPr lang="en-US" sz="1400" dirty="0">
                <a:latin typeface="Corbel" panose="020B0503020204020204" pitchFamily="34" charset="0"/>
              </a:rPr>
              <a:t> </a:t>
            </a:r>
            <a:r>
              <a:rPr lang="en-US" sz="1400" dirty="0" err="1">
                <a:latin typeface="Corbel" panose="020B0503020204020204" pitchFamily="34" charset="0"/>
              </a:rPr>
              <a:t>Pompeu</a:t>
            </a:r>
            <a:r>
              <a:rPr lang="en-US" sz="1400" dirty="0">
                <a:latin typeface="Corbel" panose="020B0503020204020204" pitchFamily="34" charset="0"/>
              </a:rPr>
              <a:t> </a:t>
            </a:r>
            <a:r>
              <a:rPr lang="en-US" sz="1400" dirty="0" err="1">
                <a:latin typeface="Corbel" panose="020B0503020204020204" pitchFamily="34" charset="0"/>
              </a:rPr>
              <a:t>Fabra</a:t>
            </a:r>
            <a:r>
              <a:rPr lang="en-US" sz="1400" dirty="0">
                <a:latin typeface="Corbel" panose="020B0503020204020204" pitchFamily="34" charset="0"/>
              </a:rPr>
              <a:t>. </a:t>
            </a:r>
            <a:br>
              <a:rPr lang="en-US" sz="1400" dirty="0">
                <a:latin typeface="Corbel" panose="020B0503020204020204" pitchFamily="34" charset="0"/>
              </a:rPr>
            </a:br>
            <a:br>
              <a:rPr lang="en-US" sz="1400" dirty="0">
                <a:latin typeface="Corbel" panose="020B0503020204020204" pitchFamily="34" charset="0"/>
              </a:rPr>
            </a:br>
            <a:endParaRPr lang="en-US" sz="1400" dirty="0">
              <a:latin typeface="Corbel" panose="020B0503020204020204" pitchFamily="34" charset="0"/>
            </a:endParaRPr>
          </a:p>
          <a:p>
            <a:endParaRPr lang="en-US" sz="1400" dirty="0">
              <a:latin typeface="Corbel" panose="020B0503020204020204" pitchFamily="34" charset="0"/>
            </a:endParaRP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846A2270-3801-4828-BBFA-8DDBD337EAC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25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de-DE" dirty="0"/>
              <a:t>Q &amp; A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08791" y="2130014"/>
            <a:ext cx="10227579" cy="4260028"/>
          </a:xfrm>
        </p:spPr>
        <p:txBody>
          <a:bodyPr/>
          <a:lstStyle/>
          <a:p>
            <a:r>
              <a:rPr lang="de-DE" dirty="0"/>
              <a:t>Yes, </a:t>
            </a:r>
            <a:r>
              <a:rPr lang="de-DE" dirty="0" err="1"/>
              <a:t>my</a:t>
            </a:r>
            <a:r>
              <a:rPr lang="de-DE" dirty="0"/>
              <a:t> code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github</a:t>
            </a:r>
            <a:r>
              <a:rPr lang="de-DE" dirty="0"/>
              <a:t>. </a:t>
            </a:r>
            <a:r>
              <a:rPr lang="de-DE" dirty="0">
                <a:hlinkClick r:id="rId3"/>
              </a:rPr>
              <a:t>https://github.com/QUER01/FinanceModule</a:t>
            </a:r>
            <a:r>
              <a:rPr lang="de-DE" dirty="0"/>
              <a:t> 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AB54EBC4-A9E3-4BA1-B328-44379E907131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8274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D3A55234-E2A1-41D4-86F9-30CFCA529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117"/>
          <a:stretch/>
        </p:blipFill>
        <p:spPr>
          <a:xfrm>
            <a:off x="0" y="482044"/>
            <a:ext cx="14233382" cy="6254355"/>
          </a:xfrm>
          <a:prstGeom prst="rect">
            <a:avLst/>
          </a:prstGeom>
        </p:spPr>
      </p:pic>
      <p:sp>
        <p:nvSpPr>
          <p:cNvPr id="4" name="Untertitel 3">
            <a:extLst>
              <a:ext uri="{FF2B5EF4-FFF2-40B4-BE49-F238E27FC236}">
                <a16:creationId xmlns:a16="http://schemas.microsoft.com/office/drawing/2014/main" id="{0639A8DD-2E57-4720-A2F5-571F8A7F6C1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stocks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,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sometimes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8DBD96DF-3E1A-4DB2-8930-17CF116B3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How to calculate an optimal portfolio? 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FF81B7D-250B-4B21-907C-14EA367AF87D}"/>
              </a:ext>
            </a:extLst>
          </p:cNvPr>
          <p:cNvSpPr/>
          <p:nvPr/>
        </p:nvSpPr>
        <p:spPr>
          <a:xfrm>
            <a:off x="444180" y="540868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21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7" y="-1541409"/>
            <a:ext cx="11189065" cy="625423"/>
          </a:xfrm>
        </p:spPr>
        <p:txBody>
          <a:bodyPr anchor="t">
            <a:normAutofit/>
          </a:bodyPr>
          <a:lstStyle/>
          <a:p>
            <a:r>
              <a:rPr lang="de-DE" sz="3600" dirty="0"/>
              <a:t>Data, </a:t>
            </a:r>
            <a:r>
              <a:rPr lang="de-DE" sz="3600" dirty="0" err="1"/>
              <a:t>Methodology</a:t>
            </a:r>
            <a:r>
              <a:rPr lang="de-DE" sz="3600" dirty="0"/>
              <a:t> &amp; </a:t>
            </a:r>
            <a:r>
              <a:rPr lang="de-DE" sz="3600" dirty="0" err="1"/>
              <a:t>Results</a:t>
            </a:r>
            <a:endParaRPr lang="en-US" sz="3700" dirty="0"/>
          </a:p>
        </p:txBody>
      </p:sp>
      <p:pic>
        <p:nvPicPr>
          <p:cNvPr id="5" name="Grafik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CC01D08E-03C2-44C7-A384-137D2BC8A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8" y="228055"/>
            <a:ext cx="11068840" cy="6143206"/>
          </a:xfrm>
          <a:prstGeom prst="rect">
            <a:avLst/>
          </a:prstGeom>
          <a:noFill/>
        </p:spPr>
      </p:pic>
      <p:sp>
        <p:nvSpPr>
          <p:cNvPr id="7" name="Untertitel 3">
            <a:extLst>
              <a:ext uri="{FF2B5EF4-FFF2-40B4-BE49-F238E27FC236}">
                <a16:creationId xmlns:a16="http://schemas.microsoft.com/office/drawing/2014/main" id="{CFFD94C6-255B-4593-8BB8-CAF9649F80DB}"/>
              </a:ext>
            </a:extLst>
          </p:cNvPr>
          <p:cNvSpPr txBox="1">
            <a:spLocks/>
          </p:cNvSpPr>
          <p:nvPr/>
        </p:nvSpPr>
        <p:spPr>
          <a:xfrm>
            <a:off x="1062681" y="-801147"/>
            <a:ext cx="10630880" cy="433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 </a:t>
            </a:r>
            <a:r>
              <a:rPr lang="en-US" dirty="0"/>
              <a:t>(Example ‘GOOGL’)</a:t>
            </a: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FAC9190-0347-4EB9-B57C-05C3963551A3}"/>
              </a:ext>
            </a:extLst>
          </p:cNvPr>
          <p:cNvSpPr/>
          <p:nvPr/>
        </p:nvSpPr>
        <p:spPr>
          <a:xfrm>
            <a:off x="632418" y="-80114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7B7E918-0E2F-46F6-B2B2-B162AA7CEE58}"/>
              </a:ext>
            </a:extLst>
          </p:cNvPr>
          <p:cNvSpPr txBox="1"/>
          <p:nvPr/>
        </p:nvSpPr>
        <p:spPr>
          <a:xfrm>
            <a:off x="610763" y="6226536"/>
            <a:ext cx="5710932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18: Results (2) of latent features of autoencoder model.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485756C-096C-4A4E-82BB-B645EEF8DB69}"/>
              </a:ext>
            </a:extLst>
          </p:cNvPr>
          <p:cNvCxnSpPr>
            <a:cxnSpLocks/>
          </p:cNvCxnSpPr>
          <p:nvPr/>
        </p:nvCxnSpPr>
        <p:spPr>
          <a:xfrm flipV="1">
            <a:off x="3201670" y="893007"/>
            <a:ext cx="981392" cy="57781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F8A42FF-4E03-499A-A454-2730470AB750}"/>
              </a:ext>
            </a:extLst>
          </p:cNvPr>
          <p:cNvCxnSpPr>
            <a:cxnSpLocks/>
          </p:cNvCxnSpPr>
          <p:nvPr/>
        </p:nvCxnSpPr>
        <p:spPr>
          <a:xfrm>
            <a:off x="3201672" y="4715438"/>
            <a:ext cx="1009144" cy="46042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A9BD2D3-1C83-4B7C-A249-4D1FDEE6933E}"/>
              </a:ext>
            </a:extLst>
          </p:cNvPr>
          <p:cNvCxnSpPr>
            <a:cxnSpLocks/>
          </p:cNvCxnSpPr>
          <p:nvPr/>
        </p:nvCxnSpPr>
        <p:spPr>
          <a:xfrm>
            <a:off x="3201670" y="2850642"/>
            <a:ext cx="121793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334E503-0583-4CF7-A662-2B41E03E8224}"/>
              </a:ext>
            </a:extLst>
          </p:cNvPr>
          <p:cNvCxnSpPr>
            <a:cxnSpLocks/>
          </p:cNvCxnSpPr>
          <p:nvPr/>
        </p:nvCxnSpPr>
        <p:spPr>
          <a:xfrm flipV="1">
            <a:off x="1271247" y="1063898"/>
            <a:ext cx="857928" cy="49703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44155C0-5C3E-4D8F-9265-808571AA5957}"/>
              </a:ext>
            </a:extLst>
          </p:cNvPr>
          <p:cNvCxnSpPr>
            <a:cxnSpLocks/>
          </p:cNvCxnSpPr>
          <p:nvPr/>
        </p:nvCxnSpPr>
        <p:spPr>
          <a:xfrm flipV="1">
            <a:off x="1277893" y="5420275"/>
            <a:ext cx="1026076" cy="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C49C8D41-4232-488F-BED4-B7299A28A7BE}"/>
              </a:ext>
            </a:extLst>
          </p:cNvPr>
          <p:cNvCxnSpPr>
            <a:cxnSpLocks/>
          </p:cNvCxnSpPr>
          <p:nvPr/>
        </p:nvCxnSpPr>
        <p:spPr>
          <a:xfrm flipV="1">
            <a:off x="1277893" y="3429000"/>
            <a:ext cx="851282" cy="14219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031E99A-D28E-435E-AA8A-33764E665089}"/>
              </a:ext>
            </a:extLst>
          </p:cNvPr>
          <p:cNvCxnSpPr>
            <a:cxnSpLocks/>
          </p:cNvCxnSpPr>
          <p:nvPr/>
        </p:nvCxnSpPr>
        <p:spPr>
          <a:xfrm>
            <a:off x="1271248" y="301326"/>
            <a:ext cx="0" cy="535318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0DFCBD7E-8A7F-493D-A886-F6FC77A43F10}"/>
              </a:ext>
            </a:extLst>
          </p:cNvPr>
          <p:cNvCxnSpPr>
            <a:cxnSpLocks/>
          </p:cNvCxnSpPr>
          <p:nvPr/>
        </p:nvCxnSpPr>
        <p:spPr>
          <a:xfrm>
            <a:off x="2456525" y="1063898"/>
            <a:ext cx="1" cy="459061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564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90569" y="1148419"/>
            <a:ext cx="10602992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 should I put in my portfolio?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06421E-2F54-4CEF-B0E9-E7DACFB4CA99}"/>
              </a:ext>
            </a:extLst>
          </p:cNvPr>
          <p:cNvSpPr/>
          <p:nvPr/>
        </p:nvSpPr>
        <p:spPr>
          <a:xfrm>
            <a:off x="624180" y="1148419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E3EEB1-9E5A-409E-83F9-8A8CC7093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8419"/>
            <a:ext cx="12192000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60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1DDF3238-1C44-4215-9BB3-47A5A7773E59}"/>
              </a:ext>
            </a:extLst>
          </p:cNvPr>
          <p:cNvSpPr/>
          <p:nvPr/>
        </p:nvSpPr>
        <p:spPr>
          <a:xfrm>
            <a:off x="-32505444" y="-4038806"/>
            <a:ext cx="30824130" cy="178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0" name="Grafik 209">
            <a:extLst>
              <a:ext uri="{FF2B5EF4-FFF2-40B4-BE49-F238E27FC236}">
                <a16:creationId xmlns:a16="http://schemas.microsoft.com/office/drawing/2014/main" id="{8098B6C7-313D-4866-86AB-FEEBA8D3B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39" y="0"/>
            <a:ext cx="10858606" cy="6284075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3DE3A24-9C74-4865-969C-4FA06DCF1B53}"/>
              </a:ext>
            </a:extLst>
          </p:cNvPr>
          <p:cNvSpPr/>
          <p:nvPr/>
        </p:nvSpPr>
        <p:spPr>
          <a:xfrm>
            <a:off x="-21003885" y="8109626"/>
            <a:ext cx="4350033" cy="1655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F323355-051A-488F-A982-83C50E80F468}"/>
              </a:ext>
            </a:extLst>
          </p:cNvPr>
          <p:cNvSpPr/>
          <p:nvPr/>
        </p:nvSpPr>
        <p:spPr>
          <a:xfrm>
            <a:off x="-30608299" y="8109626"/>
            <a:ext cx="7636011" cy="165504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CBBCA50-7B70-4ED1-AE0B-D4F7F5651ECE}"/>
              </a:ext>
            </a:extLst>
          </p:cNvPr>
          <p:cNvSpPr/>
          <p:nvPr/>
        </p:nvSpPr>
        <p:spPr>
          <a:xfrm>
            <a:off x="-26606096" y="5308862"/>
            <a:ext cx="7669738" cy="165504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4CE2CA48-10A2-4E89-85C3-5DE32AA73321}"/>
              </a:ext>
            </a:extLst>
          </p:cNvPr>
          <p:cNvSpPr/>
          <p:nvPr/>
        </p:nvSpPr>
        <p:spPr>
          <a:xfrm>
            <a:off x="-20935701" y="-401644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400" dirty="0"/>
              <a:t>y</a:t>
            </a: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66B37677-7BAA-4B44-87A0-0CAEC8099204}"/>
              </a:ext>
            </a:extLst>
          </p:cNvPr>
          <p:cNvSpPr/>
          <p:nvPr/>
        </p:nvSpPr>
        <p:spPr>
          <a:xfrm>
            <a:off x="-20935701" y="3474114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400" dirty="0"/>
              <a:t>o</a:t>
            </a: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896F11AC-3D71-41DC-8EFC-4DFC66F21CA5}"/>
              </a:ext>
            </a:extLst>
          </p:cNvPr>
          <p:cNvSpPr/>
          <p:nvPr/>
        </p:nvSpPr>
        <p:spPr>
          <a:xfrm>
            <a:off x="-19074484" y="12516831"/>
            <a:ext cx="540000" cy="5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000" kern="1200" dirty="0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C6E830E9-1185-4509-97D0-1FFA1006C278}"/>
              </a:ext>
            </a:extLst>
          </p:cNvPr>
          <p:cNvSpPr/>
          <p:nvPr/>
        </p:nvSpPr>
        <p:spPr>
          <a:xfrm>
            <a:off x="-23120322" y="12524731"/>
            <a:ext cx="540000" cy="5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000" kern="1200" dirty="0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A8C7A6DF-E090-433B-85D6-DA34204BE87F}"/>
              </a:ext>
            </a:extLst>
          </p:cNvPr>
          <p:cNvSpPr/>
          <p:nvPr/>
        </p:nvSpPr>
        <p:spPr>
          <a:xfrm>
            <a:off x="-26742811" y="12524731"/>
            <a:ext cx="540000" cy="5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000" kern="12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81EC37E-194A-4234-93AF-BA9E1E811107}"/>
              </a:ext>
            </a:extLst>
          </p:cNvPr>
          <p:cNvSpPr txBox="1"/>
          <p:nvPr/>
        </p:nvSpPr>
        <p:spPr>
          <a:xfrm>
            <a:off x="-26101655" y="12521396"/>
            <a:ext cx="2373682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Target </a:t>
            </a:r>
            <a:r>
              <a:rPr lang="de-DE" sz="2800" b="0" i="0" u="none" baseline="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vector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FE60EED-B57B-4304-AB9D-EF0F67C557AE}"/>
              </a:ext>
            </a:extLst>
          </p:cNvPr>
          <p:cNvSpPr txBox="1"/>
          <p:nvPr/>
        </p:nvSpPr>
        <p:spPr>
          <a:xfrm>
            <a:off x="-22444321" y="12541511"/>
            <a:ext cx="2916419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Loss/</a:t>
            </a:r>
            <a:r>
              <a:rPr lang="de-DE" sz="2800" b="0" i="0" u="none" baseline="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error</a:t>
            </a:r>
            <a:r>
              <a:rPr lang="de-DE" sz="28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 </a:t>
            </a:r>
            <a:r>
              <a:rPr lang="de-DE" sz="2800" b="0" i="0" u="none" baseline="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vector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8AB7EED-667A-4B86-ADBC-B57A4EF9B7AA}"/>
              </a:ext>
            </a:extLst>
          </p:cNvPr>
          <p:cNvSpPr txBox="1"/>
          <p:nvPr/>
        </p:nvSpPr>
        <p:spPr>
          <a:xfrm>
            <a:off x="-18456994" y="12541511"/>
            <a:ext cx="2373682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dirty="0">
                <a:solidFill>
                  <a:srgbClr val="000000"/>
                </a:solidFill>
                <a:latin typeface="BMW Group Condensed" panose="020B0606020202020204" pitchFamily="34" charset="0"/>
              </a:rPr>
              <a:t>Output </a:t>
            </a:r>
            <a:r>
              <a:rPr lang="de-DE" sz="280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vector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0A6E8DD8-9339-4867-8612-9386AC848031}"/>
              </a:ext>
            </a:extLst>
          </p:cNvPr>
          <p:cNvSpPr/>
          <p:nvPr/>
        </p:nvSpPr>
        <p:spPr>
          <a:xfrm>
            <a:off x="-20935701" y="1536235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400" dirty="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0310AE6C-E058-48CF-B434-2E3EF5A99B9E}"/>
                  </a:ext>
                </a:extLst>
              </p:cNvPr>
              <p:cNvSpPr/>
              <p:nvPr/>
            </p:nvSpPr>
            <p:spPr>
              <a:xfrm>
                <a:off x="-16159199" y="5789866"/>
                <a:ext cx="3409950" cy="5368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𝑈𝑛𝑓</m:t>
                      </m:r>
                      <m:r>
                        <a:rPr lang="de-DE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𝑜𝑙𝑑</m:t>
                      </m:r>
                    </m:oMath>
                  </m:oMathPara>
                </a14:m>
                <a:endParaRPr lang="de-D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0310AE6C-E058-48CF-B434-2E3EF5A99B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159199" y="5789866"/>
                <a:ext cx="3409950" cy="5368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CB5FABFF-3855-457B-B891-2F167794F894}"/>
              </a:ext>
            </a:extLst>
          </p:cNvPr>
          <p:cNvSpPr/>
          <p:nvPr/>
        </p:nvSpPr>
        <p:spPr>
          <a:xfrm>
            <a:off x="-20935701" y="5411993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84A15F19-E03F-46F4-B9C2-42D305312931}"/>
              </a:ext>
            </a:extLst>
          </p:cNvPr>
          <p:cNvSpPr/>
          <p:nvPr/>
        </p:nvSpPr>
        <p:spPr>
          <a:xfrm>
            <a:off x="-15478414" y="12527219"/>
            <a:ext cx="540000" cy="5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000" kern="12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EAA158D-23A1-4E9F-965E-CEAF0259FCBF}"/>
              </a:ext>
            </a:extLst>
          </p:cNvPr>
          <p:cNvSpPr txBox="1"/>
          <p:nvPr/>
        </p:nvSpPr>
        <p:spPr>
          <a:xfrm>
            <a:off x="-14860924" y="12533611"/>
            <a:ext cx="2373682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dirty="0">
                <a:solidFill>
                  <a:srgbClr val="000000"/>
                </a:solidFill>
                <a:latin typeface="BMW Group Condensed" panose="020B0606020202020204" pitchFamily="34" charset="0"/>
              </a:rPr>
              <a:t>State at time t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23A5834B-3B81-455C-B20C-A66011EA8FFE}"/>
              </a:ext>
            </a:extLst>
          </p:cNvPr>
          <p:cNvSpPr/>
          <p:nvPr/>
        </p:nvSpPr>
        <p:spPr>
          <a:xfrm>
            <a:off x="-12030975" y="12544778"/>
            <a:ext cx="540000" cy="5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000" kern="12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2B01BEE-4D48-4569-B333-8425F3CE1939}"/>
              </a:ext>
            </a:extLst>
          </p:cNvPr>
          <p:cNvSpPr txBox="1"/>
          <p:nvPr/>
        </p:nvSpPr>
        <p:spPr>
          <a:xfrm>
            <a:off x="-11413485" y="12569458"/>
            <a:ext cx="2373682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dirty="0">
                <a:solidFill>
                  <a:srgbClr val="000000"/>
                </a:solidFill>
                <a:latin typeface="BMW Group Condensed" panose="020B0606020202020204" pitchFamily="34" charset="0"/>
              </a:rPr>
              <a:t>Input </a:t>
            </a:r>
            <a:r>
              <a:rPr lang="de-DE" sz="280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vector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CAADE76A-E437-4C1A-AE51-AEEA8D3B64BA}"/>
              </a:ext>
            </a:extLst>
          </p:cNvPr>
          <p:cNvSpPr/>
          <p:nvPr/>
        </p:nvSpPr>
        <p:spPr>
          <a:xfrm>
            <a:off x="-20935701" y="8191149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400" kern="1200" dirty="0"/>
              <a:t>x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A55EE2D-CC79-4CC0-B2B3-059EDE66F68D}"/>
              </a:ext>
            </a:extLst>
          </p:cNvPr>
          <p:cNvCxnSpPr>
            <a:cxnSpLocks/>
          </p:cNvCxnSpPr>
          <p:nvPr/>
        </p:nvCxnSpPr>
        <p:spPr>
          <a:xfrm>
            <a:off x="-20228267" y="1038246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A78E9A5-374F-4826-8F42-3ACEF86A4345}"/>
              </a:ext>
            </a:extLst>
          </p:cNvPr>
          <p:cNvCxnSpPr>
            <a:cxnSpLocks/>
          </p:cNvCxnSpPr>
          <p:nvPr/>
        </p:nvCxnSpPr>
        <p:spPr>
          <a:xfrm flipH="1" flipV="1">
            <a:off x="-20228267" y="2976125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2CEDD4D-0B31-4262-8350-D93880D9BBE9}"/>
              </a:ext>
            </a:extLst>
          </p:cNvPr>
          <p:cNvCxnSpPr>
            <a:cxnSpLocks/>
          </p:cNvCxnSpPr>
          <p:nvPr/>
        </p:nvCxnSpPr>
        <p:spPr>
          <a:xfrm flipH="1" flipV="1">
            <a:off x="-20228267" y="4914004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2418772-F03B-4DCE-87FC-4755076CDD43}"/>
              </a:ext>
            </a:extLst>
          </p:cNvPr>
          <p:cNvCxnSpPr>
            <a:cxnSpLocks/>
            <a:stCxn id="31" idx="1"/>
            <a:endCxn id="26" idx="3"/>
          </p:cNvCxnSpPr>
          <p:nvPr/>
        </p:nvCxnSpPr>
        <p:spPr>
          <a:xfrm flipV="1">
            <a:off x="-20215701" y="6851993"/>
            <a:ext cx="0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774D2F71-E6CC-4583-88CA-1DC29996197B}"/>
                  </a:ext>
                </a:extLst>
              </p:cNvPr>
              <p:cNvSpPr/>
              <p:nvPr/>
            </p:nvSpPr>
            <p:spPr>
              <a:xfrm>
                <a:off x="-10474243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marL="0" lvl="0" indent="0"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774D2F71-E6CC-4583-88CA-1DC2999619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74243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9E316A7D-129B-4FD0-BBE5-F900444FFE57}"/>
                  </a:ext>
                </a:extLst>
              </p:cNvPr>
              <p:cNvSpPr/>
              <p:nvPr/>
            </p:nvSpPr>
            <p:spPr>
              <a:xfrm>
                <a:off x="-10474243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9E316A7D-129B-4FD0-BBE5-F900444FFE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74243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C69B9186-0B02-4646-8684-CB3395CC9025}"/>
                  </a:ext>
                </a:extLst>
              </p:cNvPr>
              <p:cNvSpPr/>
              <p:nvPr/>
            </p:nvSpPr>
            <p:spPr>
              <a:xfrm>
                <a:off x="-10474243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C69B9186-0B02-4646-8684-CB3395CC9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74243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F4EB065B-9768-4BD9-B773-DF693511B207}"/>
                  </a:ext>
                </a:extLst>
              </p:cNvPr>
              <p:cNvSpPr/>
              <p:nvPr/>
            </p:nvSpPr>
            <p:spPr>
              <a:xfrm>
                <a:off x="-10474243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F4EB065B-9768-4BD9-B773-DF693511B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74243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21893032-CDE8-4075-99A0-9A20AEA110C5}"/>
                  </a:ext>
                </a:extLst>
              </p:cNvPr>
              <p:cNvSpPr/>
              <p:nvPr/>
            </p:nvSpPr>
            <p:spPr>
              <a:xfrm>
                <a:off x="-10474243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21893032-CDE8-4075-99A0-9A20AEA11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74243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7DBDE033-2BFA-4C4D-A636-12CC490A8148}"/>
              </a:ext>
            </a:extLst>
          </p:cNvPr>
          <p:cNvCxnSpPr>
            <a:cxnSpLocks/>
          </p:cNvCxnSpPr>
          <p:nvPr/>
        </p:nvCxnSpPr>
        <p:spPr>
          <a:xfrm>
            <a:off x="-9766809" y="1038246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37197923-8563-49B6-9C13-3AC5AD8CE97F}"/>
              </a:ext>
            </a:extLst>
          </p:cNvPr>
          <p:cNvCxnSpPr>
            <a:cxnSpLocks/>
          </p:cNvCxnSpPr>
          <p:nvPr/>
        </p:nvCxnSpPr>
        <p:spPr>
          <a:xfrm flipH="1" flipV="1">
            <a:off x="-9766809" y="2976125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B76BE4B4-701E-4539-8950-D2076427A1DB}"/>
              </a:ext>
            </a:extLst>
          </p:cNvPr>
          <p:cNvCxnSpPr>
            <a:cxnSpLocks/>
          </p:cNvCxnSpPr>
          <p:nvPr/>
        </p:nvCxnSpPr>
        <p:spPr>
          <a:xfrm flipH="1" flipV="1">
            <a:off x="-9766809" y="4914004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32C37A0E-BA0F-4C73-B7C9-D6BABF7E034A}"/>
              </a:ext>
            </a:extLst>
          </p:cNvPr>
          <p:cNvCxnSpPr>
            <a:cxnSpLocks/>
          </p:cNvCxnSpPr>
          <p:nvPr/>
        </p:nvCxnSpPr>
        <p:spPr>
          <a:xfrm flipV="1">
            <a:off x="-9720933" y="6721475"/>
            <a:ext cx="0" cy="1523053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Freihandform: Form 44">
                <a:extLst>
                  <a:ext uri="{FF2B5EF4-FFF2-40B4-BE49-F238E27FC236}">
                    <a16:creationId xmlns:a16="http://schemas.microsoft.com/office/drawing/2014/main" id="{BEB60B6A-EAB4-4C56-94A5-F9AA3B75EA30}"/>
                  </a:ext>
                </a:extLst>
              </p:cNvPr>
              <p:cNvSpPr/>
              <p:nvPr/>
            </p:nvSpPr>
            <p:spPr>
              <a:xfrm>
                <a:off x="-8236330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Freihandform: Form 44">
                <a:extLst>
                  <a:ext uri="{FF2B5EF4-FFF2-40B4-BE49-F238E27FC236}">
                    <a16:creationId xmlns:a16="http://schemas.microsoft.com/office/drawing/2014/main" id="{BEB60B6A-EAB4-4C56-94A5-F9AA3B75E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36330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Freihandform: Form 45">
                <a:extLst>
                  <a:ext uri="{FF2B5EF4-FFF2-40B4-BE49-F238E27FC236}">
                    <a16:creationId xmlns:a16="http://schemas.microsoft.com/office/drawing/2014/main" id="{7C253E5A-6C9C-4474-87C5-D6044E78DA02}"/>
                  </a:ext>
                </a:extLst>
              </p:cNvPr>
              <p:cNvSpPr/>
              <p:nvPr/>
            </p:nvSpPr>
            <p:spPr>
              <a:xfrm>
                <a:off x="-8236330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3400" dirty="0"/>
              </a:p>
            </p:txBody>
          </p:sp>
        </mc:Choice>
        <mc:Fallback xmlns="">
          <p:sp>
            <p:nvSpPr>
              <p:cNvPr id="46" name="Freihandform: Form 45">
                <a:extLst>
                  <a:ext uri="{FF2B5EF4-FFF2-40B4-BE49-F238E27FC236}">
                    <a16:creationId xmlns:a16="http://schemas.microsoft.com/office/drawing/2014/main" id="{7C253E5A-6C9C-4474-87C5-D6044E78DA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36330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1D5451D0-6CDE-4804-8EB1-DA79389265DB}"/>
                  </a:ext>
                </a:extLst>
              </p:cNvPr>
              <p:cNvSpPr/>
              <p:nvPr/>
            </p:nvSpPr>
            <p:spPr>
              <a:xfrm>
                <a:off x="-8236330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1D5451D0-6CDE-4804-8EB1-DA79389265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36330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Freihandform: Form 47">
                <a:extLst>
                  <a:ext uri="{FF2B5EF4-FFF2-40B4-BE49-F238E27FC236}">
                    <a16:creationId xmlns:a16="http://schemas.microsoft.com/office/drawing/2014/main" id="{8C9FF7DC-C027-4476-AB1B-92E8BAAF2B9F}"/>
                  </a:ext>
                </a:extLst>
              </p:cNvPr>
              <p:cNvSpPr/>
              <p:nvPr/>
            </p:nvSpPr>
            <p:spPr>
              <a:xfrm>
                <a:off x="-8236330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Freihandform: Form 47">
                <a:extLst>
                  <a:ext uri="{FF2B5EF4-FFF2-40B4-BE49-F238E27FC236}">
                    <a16:creationId xmlns:a16="http://schemas.microsoft.com/office/drawing/2014/main" id="{8C9FF7DC-C027-4476-AB1B-92E8BAAF2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36330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952053F6-5E9F-4F7D-9428-52AA728C4C9B}"/>
                  </a:ext>
                </a:extLst>
              </p:cNvPr>
              <p:cNvSpPr/>
              <p:nvPr/>
            </p:nvSpPr>
            <p:spPr>
              <a:xfrm>
                <a:off x="-8236330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952053F6-5E9F-4F7D-9428-52AA728C4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36330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06302A68-719A-48BD-ADE6-D5E7CB10FB3F}"/>
              </a:ext>
            </a:extLst>
          </p:cNvPr>
          <p:cNvCxnSpPr>
            <a:cxnSpLocks/>
          </p:cNvCxnSpPr>
          <p:nvPr/>
        </p:nvCxnSpPr>
        <p:spPr>
          <a:xfrm>
            <a:off x="-7528896" y="1038246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3C81BABC-C3FB-4CFD-A742-F8CD314B02B6}"/>
              </a:ext>
            </a:extLst>
          </p:cNvPr>
          <p:cNvCxnSpPr>
            <a:cxnSpLocks/>
          </p:cNvCxnSpPr>
          <p:nvPr/>
        </p:nvCxnSpPr>
        <p:spPr>
          <a:xfrm flipH="1" flipV="1">
            <a:off x="-7528896" y="2976125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18B162CF-96E7-4861-80E4-73AB2FFD5F73}"/>
              </a:ext>
            </a:extLst>
          </p:cNvPr>
          <p:cNvCxnSpPr>
            <a:cxnSpLocks/>
          </p:cNvCxnSpPr>
          <p:nvPr/>
        </p:nvCxnSpPr>
        <p:spPr>
          <a:xfrm flipH="1" flipV="1">
            <a:off x="-7528896" y="4914004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D189F84E-525E-4513-96B1-10A24FB10A94}"/>
              </a:ext>
            </a:extLst>
          </p:cNvPr>
          <p:cNvCxnSpPr>
            <a:cxnSpLocks/>
          </p:cNvCxnSpPr>
          <p:nvPr/>
        </p:nvCxnSpPr>
        <p:spPr>
          <a:xfrm flipH="1" flipV="1">
            <a:off x="-7549639" y="6721474"/>
            <a:ext cx="45875" cy="1469675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0693AF52-E55C-440F-AA82-AF6FDDBFB984}"/>
                  </a:ext>
                </a:extLst>
              </p:cNvPr>
              <p:cNvSpPr/>
              <p:nvPr/>
            </p:nvSpPr>
            <p:spPr>
              <a:xfrm>
                <a:off x="-6132444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0693AF52-E55C-440F-AA82-AF6FDDBFB9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32444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E5D833BB-35A8-4818-988C-9BBED5501F9F}"/>
                  </a:ext>
                </a:extLst>
              </p:cNvPr>
              <p:cNvSpPr/>
              <p:nvPr/>
            </p:nvSpPr>
            <p:spPr>
              <a:xfrm>
                <a:off x="-6132444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3400" dirty="0"/>
              </a:p>
            </p:txBody>
          </p:sp>
        </mc:Choice>
        <mc:Fallback xmlns=""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E5D833BB-35A8-4818-988C-9BBED5501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32444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3DB9202B-A7EF-49FC-94C8-8F90F4FBF8BA}"/>
                  </a:ext>
                </a:extLst>
              </p:cNvPr>
              <p:cNvSpPr/>
              <p:nvPr/>
            </p:nvSpPr>
            <p:spPr>
              <a:xfrm>
                <a:off x="-6132444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3DB9202B-A7EF-49FC-94C8-8F90F4FBF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32444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70568146-4FA0-45C6-BCC3-5D21FD9D87ED}"/>
                  </a:ext>
                </a:extLst>
              </p:cNvPr>
              <p:cNvSpPr/>
              <p:nvPr/>
            </p:nvSpPr>
            <p:spPr>
              <a:xfrm>
                <a:off x="-6132444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3400" dirty="0"/>
              </a:p>
            </p:txBody>
          </p:sp>
        </mc:Choice>
        <mc:Fallback xmlns=""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70568146-4FA0-45C6-BCC3-5D21FD9D8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32444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46CB585A-4658-442F-87EE-3476D85ECA1D}"/>
                  </a:ext>
                </a:extLst>
              </p:cNvPr>
              <p:cNvSpPr/>
              <p:nvPr/>
            </p:nvSpPr>
            <p:spPr>
              <a:xfrm>
                <a:off x="-6132444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46CB585A-4658-442F-87EE-3476D85EC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32444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B67A96E6-FF65-4684-818F-FDA50B2DFBE2}"/>
              </a:ext>
            </a:extLst>
          </p:cNvPr>
          <p:cNvCxnSpPr>
            <a:cxnSpLocks/>
          </p:cNvCxnSpPr>
          <p:nvPr/>
        </p:nvCxnSpPr>
        <p:spPr>
          <a:xfrm>
            <a:off x="-5425010" y="1038246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D4FDBBAB-066C-4910-9114-DC9F0867F09A}"/>
              </a:ext>
            </a:extLst>
          </p:cNvPr>
          <p:cNvCxnSpPr>
            <a:cxnSpLocks/>
          </p:cNvCxnSpPr>
          <p:nvPr/>
        </p:nvCxnSpPr>
        <p:spPr>
          <a:xfrm flipH="1" flipV="1">
            <a:off x="-5425010" y="2976125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60573CD5-4E53-4E1C-A6FE-199F6F2D7A4A}"/>
              </a:ext>
            </a:extLst>
          </p:cNvPr>
          <p:cNvCxnSpPr>
            <a:cxnSpLocks/>
          </p:cNvCxnSpPr>
          <p:nvPr/>
        </p:nvCxnSpPr>
        <p:spPr>
          <a:xfrm flipH="1" flipV="1">
            <a:off x="-5425010" y="4914004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02E8B837-7C4E-4EE7-AB96-93376BCE9EBD}"/>
              </a:ext>
            </a:extLst>
          </p:cNvPr>
          <p:cNvCxnSpPr>
            <a:cxnSpLocks/>
            <a:stCxn id="58" idx="1"/>
          </p:cNvCxnSpPr>
          <p:nvPr/>
        </p:nvCxnSpPr>
        <p:spPr>
          <a:xfrm flipH="1" flipV="1">
            <a:off x="-5425010" y="6721475"/>
            <a:ext cx="12566" cy="1469674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894D7754-6D44-49E3-8946-D5B20F9EB317}"/>
              </a:ext>
            </a:extLst>
          </p:cNvPr>
          <p:cNvCxnSpPr>
            <a:cxnSpLocks/>
          </p:cNvCxnSpPr>
          <p:nvPr/>
        </p:nvCxnSpPr>
        <p:spPr>
          <a:xfrm flipV="1">
            <a:off x="-9034353" y="6119427"/>
            <a:ext cx="798133" cy="25132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B901A023-A771-47E0-A6A7-93C0D55AA0FD}"/>
              </a:ext>
            </a:extLst>
          </p:cNvPr>
          <p:cNvCxnSpPr>
            <a:cxnSpLocks/>
          </p:cNvCxnSpPr>
          <p:nvPr/>
        </p:nvCxnSpPr>
        <p:spPr>
          <a:xfrm flipV="1">
            <a:off x="-6796440" y="6119427"/>
            <a:ext cx="664106" cy="25132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DDC47551-8122-481A-93D0-9F528CE73CC5}"/>
                  </a:ext>
                </a:extLst>
              </p:cNvPr>
              <p:cNvSpPr/>
              <p:nvPr/>
            </p:nvSpPr>
            <p:spPr>
              <a:xfrm>
                <a:off x="-12423579" y="540139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(…)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DDC47551-8122-481A-93D0-9F528CE73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423579" y="540139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C39125F-6980-4990-A8AB-41BFF8AAE611}"/>
              </a:ext>
            </a:extLst>
          </p:cNvPr>
          <p:cNvCxnSpPr>
            <a:cxnSpLocks/>
          </p:cNvCxnSpPr>
          <p:nvPr/>
        </p:nvCxnSpPr>
        <p:spPr>
          <a:xfrm flipV="1">
            <a:off x="-10983689" y="6119427"/>
            <a:ext cx="509556" cy="14538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594C60CC-5913-4122-BFDE-F55D12A49F30}"/>
                  </a:ext>
                </a:extLst>
              </p:cNvPr>
              <p:cNvSpPr/>
              <p:nvPr/>
            </p:nvSpPr>
            <p:spPr>
              <a:xfrm>
                <a:off x="-4173878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marL="0" lvl="0" indent="0"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de-DE" sz="2800" kern="1200" dirty="0"/>
              </a:p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(…)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  <a:p>
                <a:pPr marL="0" lvl="0" indent="0"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de-DE" sz="2800" kern="1200" dirty="0"/>
              </a:p>
            </p:txBody>
          </p:sp>
        </mc:Choice>
        <mc:Fallback xmlns=""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594C60CC-5913-4122-BFDE-F55D12A49F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73878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3F6080E5-599B-45AD-A3F8-649C532CF0FA}"/>
              </a:ext>
            </a:extLst>
          </p:cNvPr>
          <p:cNvCxnSpPr>
            <a:cxnSpLocks/>
          </p:cNvCxnSpPr>
          <p:nvPr/>
        </p:nvCxnSpPr>
        <p:spPr>
          <a:xfrm flipV="1">
            <a:off x="-4692554" y="6119427"/>
            <a:ext cx="518786" cy="25132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4166A00D-054E-4DA2-A29F-C9DD527863DE}"/>
              </a:ext>
            </a:extLst>
          </p:cNvPr>
          <p:cNvSpPr txBox="1"/>
          <p:nvPr/>
        </p:nvSpPr>
        <p:spPr>
          <a:xfrm>
            <a:off x="-31740835" y="7148534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W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6A30D5FE-33A3-439E-B05C-5F5A3772E7D6}"/>
              </a:ext>
            </a:extLst>
          </p:cNvPr>
          <p:cNvSpPr txBox="1"/>
          <p:nvPr/>
        </p:nvSpPr>
        <p:spPr>
          <a:xfrm>
            <a:off x="-18636787" y="7163373"/>
            <a:ext cx="1010260" cy="615553"/>
          </a:xfrm>
          <a:prstGeom prst="rect">
            <a:avLst/>
          </a:prstGeom>
          <a:noFill/>
          <a:ln w="69850">
            <a:noFill/>
            <a:headEnd type="triangle" w="med" len="med"/>
            <a:tailEnd type="triangle" w="med" len="med"/>
          </a:ln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dirty="0">
                <a:solidFill>
                  <a:srgbClr val="000000"/>
                </a:solidFill>
                <a:latin typeface="BMW Group Condensed" panose="020B0606020202020204" pitchFamily="34" charset="0"/>
              </a:rPr>
              <a:t>U</a:t>
            </a:r>
            <a:endParaRPr lang="de-DE" sz="34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C8C3F89F-830D-4B36-9293-143678F2E766}"/>
              </a:ext>
            </a:extLst>
          </p:cNvPr>
          <p:cNvSpPr txBox="1"/>
          <p:nvPr/>
        </p:nvSpPr>
        <p:spPr>
          <a:xfrm>
            <a:off x="-20046684" y="4908578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V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BA3801AE-9A96-4B7C-BA32-4FF40F03466A}"/>
              </a:ext>
            </a:extLst>
          </p:cNvPr>
          <p:cNvSpPr txBox="1"/>
          <p:nvPr/>
        </p:nvSpPr>
        <p:spPr>
          <a:xfrm>
            <a:off x="-8567886" y="12656550"/>
            <a:ext cx="289360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dirty="0">
                <a:solidFill>
                  <a:srgbClr val="000000"/>
                </a:solidFill>
                <a:latin typeface="BMW Group Condensed" panose="020B0606020202020204" pitchFamily="34" charset="0"/>
              </a:rPr>
              <a:t>U, V, W = </a:t>
            </a:r>
            <a:r>
              <a:rPr lang="de-DE" sz="280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weights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067C765-0E47-4739-90A9-15D656799B4B}"/>
              </a:ext>
            </a:extLst>
          </p:cNvPr>
          <p:cNvSpPr txBox="1"/>
          <p:nvPr/>
        </p:nvSpPr>
        <p:spPr>
          <a:xfrm>
            <a:off x="-8960708" y="5482090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W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210860D3-3B87-49CD-B793-B44943CA7129}"/>
              </a:ext>
            </a:extLst>
          </p:cNvPr>
          <p:cNvSpPr txBox="1"/>
          <p:nvPr/>
        </p:nvSpPr>
        <p:spPr>
          <a:xfrm>
            <a:off x="-6748327" y="5464217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W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786ED08E-665B-4B8D-B281-D32E0F4CEEE8}"/>
              </a:ext>
            </a:extLst>
          </p:cNvPr>
          <p:cNvSpPr txBox="1"/>
          <p:nvPr/>
        </p:nvSpPr>
        <p:spPr>
          <a:xfrm>
            <a:off x="-4720838" y="5411992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W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273FC4FF-C9F2-4483-9377-4FE31DB68AF6}"/>
              </a:ext>
            </a:extLst>
          </p:cNvPr>
          <p:cNvSpPr txBox="1"/>
          <p:nvPr/>
        </p:nvSpPr>
        <p:spPr>
          <a:xfrm>
            <a:off x="-11050796" y="5467946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W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FA1514FB-2830-4E3F-8CA3-C4059CCB3A68}"/>
              </a:ext>
            </a:extLst>
          </p:cNvPr>
          <p:cNvSpPr txBox="1"/>
          <p:nvPr/>
        </p:nvSpPr>
        <p:spPr>
          <a:xfrm>
            <a:off x="-9661939" y="7270023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dirty="0">
                <a:solidFill>
                  <a:srgbClr val="000000"/>
                </a:solidFill>
                <a:latin typeface="BMW Group Condensed" panose="020B0606020202020204" pitchFamily="34" charset="0"/>
              </a:rPr>
              <a:t>U</a:t>
            </a:r>
            <a:endParaRPr lang="de-DE" sz="34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507999FC-98FC-4A4C-84C3-5AF210D29C99}"/>
              </a:ext>
            </a:extLst>
          </p:cNvPr>
          <p:cNvSpPr txBox="1"/>
          <p:nvPr/>
        </p:nvSpPr>
        <p:spPr>
          <a:xfrm>
            <a:off x="-7343183" y="7270022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dirty="0">
                <a:solidFill>
                  <a:srgbClr val="000000"/>
                </a:solidFill>
                <a:latin typeface="BMW Group Condensed" panose="020B0606020202020204" pitchFamily="34" charset="0"/>
              </a:rPr>
              <a:t>U</a:t>
            </a:r>
            <a:endParaRPr lang="de-DE" sz="34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74EC4CC8-2410-4BDD-AF11-DCDC5BAF1245}"/>
              </a:ext>
            </a:extLst>
          </p:cNvPr>
          <p:cNvSpPr txBox="1"/>
          <p:nvPr/>
        </p:nvSpPr>
        <p:spPr>
          <a:xfrm>
            <a:off x="-5283710" y="7270022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dirty="0">
                <a:solidFill>
                  <a:srgbClr val="000000"/>
                </a:solidFill>
                <a:latin typeface="BMW Group Condensed" panose="020B0606020202020204" pitchFamily="34" charset="0"/>
              </a:rPr>
              <a:t>U</a:t>
            </a:r>
            <a:endParaRPr lang="de-DE" sz="34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550E5DE8-7A27-491D-B25E-E01B73AA5CC4}"/>
              </a:ext>
            </a:extLst>
          </p:cNvPr>
          <p:cNvSpPr txBox="1"/>
          <p:nvPr/>
        </p:nvSpPr>
        <p:spPr>
          <a:xfrm>
            <a:off x="-10358795" y="4810536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V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269E0CE1-8231-4B5C-B24D-D308AB33C00F}"/>
              </a:ext>
            </a:extLst>
          </p:cNvPr>
          <p:cNvSpPr txBox="1"/>
          <p:nvPr/>
        </p:nvSpPr>
        <p:spPr>
          <a:xfrm>
            <a:off x="-8347053" y="4810536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V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799D6AD-A7F6-49B2-B962-B40903D7989B}"/>
              </a:ext>
            </a:extLst>
          </p:cNvPr>
          <p:cNvSpPr txBox="1"/>
          <p:nvPr/>
        </p:nvSpPr>
        <p:spPr>
          <a:xfrm>
            <a:off x="-6267752" y="4810536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V</a:t>
            </a:r>
          </a:p>
        </p:txBody>
      </p:sp>
      <p:sp>
        <p:nvSpPr>
          <p:cNvPr id="83" name="Freihandform: Form 82">
            <a:extLst>
              <a:ext uri="{FF2B5EF4-FFF2-40B4-BE49-F238E27FC236}">
                <a16:creationId xmlns:a16="http://schemas.microsoft.com/office/drawing/2014/main" id="{CE5D6349-19F7-42B0-8E7A-EFD424818996}"/>
              </a:ext>
            </a:extLst>
          </p:cNvPr>
          <p:cNvSpPr/>
          <p:nvPr/>
        </p:nvSpPr>
        <p:spPr>
          <a:xfrm>
            <a:off x="-22854820" y="5411993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84" name="Freihandform: Form 83">
            <a:extLst>
              <a:ext uri="{FF2B5EF4-FFF2-40B4-BE49-F238E27FC236}">
                <a16:creationId xmlns:a16="http://schemas.microsoft.com/office/drawing/2014/main" id="{30C9BAB5-28E1-460D-B023-B981F8C44465}"/>
              </a:ext>
            </a:extLst>
          </p:cNvPr>
          <p:cNvSpPr/>
          <p:nvPr/>
        </p:nvSpPr>
        <p:spPr>
          <a:xfrm>
            <a:off x="-25009546" y="5411993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85" name="Freihandform: Form 84">
            <a:extLst>
              <a:ext uri="{FF2B5EF4-FFF2-40B4-BE49-F238E27FC236}">
                <a16:creationId xmlns:a16="http://schemas.microsoft.com/office/drawing/2014/main" id="{B5189536-07C1-4C6E-B9BC-42F2B804E8A2}"/>
              </a:ext>
            </a:extLst>
          </p:cNvPr>
          <p:cNvSpPr/>
          <p:nvPr/>
        </p:nvSpPr>
        <p:spPr>
          <a:xfrm>
            <a:off x="-24683623" y="8191149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86" name="Freihandform: Form 85">
            <a:extLst>
              <a:ext uri="{FF2B5EF4-FFF2-40B4-BE49-F238E27FC236}">
                <a16:creationId xmlns:a16="http://schemas.microsoft.com/office/drawing/2014/main" id="{FD0DDD32-63D2-4BCF-8341-4DCA87F202A0}"/>
              </a:ext>
            </a:extLst>
          </p:cNvPr>
          <p:cNvSpPr/>
          <p:nvPr/>
        </p:nvSpPr>
        <p:spPr>
          <a:xfrm>
            <a:off x="-26838349" y="8191149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87" name="Freihandform: Form 86">
            <a:extLst>
              <a:ext uri="{FF2B5EF4-FFF2-40B4-BE49-F238E27FC236}">
                <a16:creationId xmlns:a16="http://schemas.microsoft.com/office/drawing/2014/main" id="{EB897AFF-5B1C-41AF-A496-9D790C7DAE7D}"/>
              </a:ext>
            </a:extLst>
          </p:cNvPr>
          <p:cNvSpPr/>
          <p:nvPr/>
        </p:nvSpPr>
        <p:spPr>
          <a:xfrm>
            <a:off x="-28882955" y="8191149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88" name="Freihandform: Form 87">
            <a:extLst>
              <a:ext uri="{FF2B5EF4-FFF2-40B4-BE49-F238E27FC236}">
                <a16:creationId xmlns:a16="http://schemas.microsoft.com/office/drawing/2014/main" id="{40EBFAE6-9BDA-4B19-AB5B-887BA9D5A2C3}"/>
              </a:ext>
            </a:extLst>
          </p:cNvPr>
          <p:cNvSpPr/>
          <p:nvPr/>
        </p:nvSpPr>
        <p:spPr>
          <a:xfrm>
            <a:off x="-19092538" y="8191149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400" kern="1200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060AB0BE-1CBF-4218-9582-8E951E77AA31}"/>
                  </a:ext>
                </a:extLst>
              </p:cNvPr>
              <p:cNvSpPr txBox="1"/>
              <p:nvPr/>
            </p:nvSpPr>
            <p:spPr>
              <a:xfrm>
                <a:off x="-26246075" y="5888685"/>
                <a:ext cx="432953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34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3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sz="3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060AB0BE-1CBF-4218-9582-8E951E77A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246075" y="5888685"/>
                <a:ext cx="432953" cy="615553"/>
              </a:xfrm>
              <a:prstGeom prst="rect">
                <a:avLst/>
              </a:prstGeom>
              <a:blipFill>
                <a:blip r:embed="rId21"/>
                <a:stretch>
                  <a:fillRect r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8D54FE09-4AB3-4A85-9448-4A38B1B190A0}"/>
                  </a:ext>
                </a:extLst>
              </p:cNvPr>
              <p:cNvSpPr txBox="1"/>
              <p:nvPr/>
            </p:nvSpPr>
            <p:spPr>
              <a:xfrm>
                <a:off x="-30051161" y="8606406"/>
                <a:ext cx="432953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34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3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3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de-DE" sz="3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8D54FE09-4AB3-4A85-9448-4A38B1B19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051161" y="8606406"/>
                <a:ext cx="432953" cy="615553"/>
              </a:xfrm>
              <a:prstGeom prst="rect">
                <a:avLst/>
              </a:prstGeom>
              <a:blipFill>
                <a:blip r:embed="rId22"/>
                <a:stretch>
                  <a:fillRect r="-1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1616FF1-23FE-4AE5-BD84-47F546778AED}"/>
              </a:ext>
            </a:extLst>
          </p:cNvPr>
          <p:cNvCxnSpPr>
            <a:cxnSpLocks/>
            <a:stCxn id="88" idx="1"/>
            <a:endCxn id="26" idx="3"/>
          </p:cNvCxnSpPr>
          <p:nvPr/>
        </p:nvCxnSpPr>
        <p:spPr>
          <a:xfrm flipH="1" flipV="1">
            <a:off x="-20215701" y="6851993"/>
            <a:ext cx="1843163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9728D705-9A20-4439-A29D-92D94D24B55B}"/>
              </a:ext>
            </a:extLst>
          </p:cNvPr>
          <p:cNvCxnSpPr>
            <a:cxnSpLocks/>
            <a:stCxn id="88" idx="1"/>
            <a:endCxn id="83" idx="3"/>
          </p:cNvCxnSpPr>
          <p:nvPr/>
        </p:nvCxnSpPr>
        <p:spPr>
          <a:xfrm flipH="1" flipV="1">
            <a:off x="-22134820" y="6851993"/>
            <a:ext cx="3762282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C0DEE05E-9A9A-47C2-83D3-CE51AB82F3C0}"/>
              </a:ext>
            </a:extLst>
          </p:cNvPr>
          <p:cNvCxnSpPr>
            <a:cxnSpLocks/>
            <a:stCxn id="88" idx="1"/>
            <a:endCxn id="84" idx="3"/>
          </p:cNvCxnSpPr>
          <p:nvPr/>
        </p:nvCxnSpPr>
        <p:spPr>
          <a:xfrm flipH="1" flipV="1">
            <a:off x="-24289546" y="6851993"/>
            <a:ext cx="5917008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9E4979E1-86C8-4BA9-874F-9464433304B4}"/>
              </a:ext>
            </a:extLst>
          </p:cNvPr>
          <p:cNvCxnSpPr>
            <a:cxnSpLocks/>
            <a:stCxn id="31" idx="1"/>
            <a:endCxn id="83" idx="3"/>
          </p:cNvCxnSpPr>
          <p:nvPr/>
        </p:nvCxnSpPr>
        <p:spPr>
          <a:xfrm flipH="1" flipV="1">
            <a:off x="-22134820" y="6851993"/>
            <a:ext cx="1919119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9FC1DDCE-6623-472A-BEB3-760134DB786A}"/>
              </a:ext>
            </a:extLst>
          </p:cNvPr>
          <p:cNvCxnSpPr>
            <a:cxnSpLocks/>
            <a:stCxn id="31" idx="1"/>
            <a:endCxn id="84" idx="3"/>
          </p:cNvCxnSpPr>
          <p:nvPr/>
        </p:nvCxnSpPr>
        <p:spPr>
          <a:xfrm flipH="1" flipV="1">
            <a:off x="-24289546" y="6851993"/>
            <a:ext cx="4073845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5BECB988-B8CD-4C06-B44B-AB15E4BC73CD}"/>
              </a:ext>
            </a:extLst>
          </p:cNvPr>
          <p:cNvCxnSpPr>
            <a:cxnSpLocks/>
            <a:stCxn id="85" idx="1"/>
            <a:endCxn id="26" idx="3"/>
          </p:cNvCxnSpPr>
          <p:nvPr/>
        </p:nvCxnSpPr>
        <p:spPr>
          <a:xfrm flipV="1">
            <a:off x="-23963623" y="6851993"/>
            <a:ext cx="3747922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E3D60710-343C-44EB-BF8A-A5B80B8DD30B}"/>
              </a:ext>
            </a:extLst>
          </p:cNvPr>
          <p:cNvCxnSpPr>
            <a:cxnSpLocks/>
            <a:stCxn id="86" idx="1"/>
            <a:endCxn id="26" idx="3"/>
          </p:cNvCxnSpPr>
          <p:nvPr/>
        </p:nvCxnSpPr>
        <p:spPr>
          <a:xfrm flipV="1">
            <a:off x="-26118349" y="6851993"/>
            <a:ext cx="5902648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10F0A9AB-80F5-45C0-9561-4B832BEC9219}"/>
              </a:ext>
            </a:extLst>
          </p:cNvPr>
          <p:cNvCxnSpPr>
            <a:cxnSpLocks/>
            <a:stCxn id="87" idx="1"/>
            <a:endCxn id="26" idx="3"/>
          </p:cNvCxnSpPr>
          <p:nvPr/>
        </p:nvCxnSpPr>
        <p:spPr>
          <a:xfrm flipV="1">
            <a:off x="-28162955" y="6851993"/>
            <a:ext cx="7947254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E7BA1E7C-4EF8-454A-A60C-F6DCFADD2A2C}"/>
              </a:ext>
            </a:extLst>
          </p:cNvPr>
          <p:cNvCxnSpPr>
            <a:cxnSpLocks/>
            <a:stCxn id="87" idx="1"/>
            <a:endCxn id="83" idx="3"/>
          </p:cNvCxnSpPr>
          <p:nvPr/>
        </p:nvCxnSpPr>
        <p:spPr>
          <a:xfrm flipV="1">
            <a:off x="-28162955" y="6851993"/>
            <a:ext cx="6028135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12ED08F3-AFE1-4670-AD46-F9465A2B56DF}"/>
              </a:ext>
            </a:extLst>
          </p:cNvPr>
          <p:cNvCxnSpPr>
            <a:cxnSpLocks/>
            <a:stCxn id="86" idx="1"/>
            <a:endCxn id="83" idx="3"/>
          </p:cNvCxnSpPr>
          <p:nvPr/>
        </p:nvCxnSpPr>
        <p:spPr>
          <a:xfrm flipV="1">
            <a:off x="-26118349" y="6851993"/>
            <a:ext cx="3983529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BDB4E9FF-EA28-4394-AB59-FE5B36C5259F}"/>
              </a:ext>
            </a:extLst>
          </p:cNvPr>
          <p:cNvCxnSpPr>
            <a:cxnSpLocks/>
            <a:stCxn id="85" idx="1"/>
            <a:endCxn id="83" idx="3"/>
          </p:cNvCxnSpPr>
          <p:nvPr/>
        </p:nvCxnSpPr>
        <p:spPr>
          <a:xfrm flipV="1">
            <a:off x="-23963623" y="6851993"/>
            <a:ext cx="1828803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B29A04D4-15B4-4560-BF03-987FEA37938C}"/>
              </a:ext>
            </a:extLst>
          </p:cNvPr>
          <p:cNvCxnSpPr>
            <a:cxnSpLocks/>
            <a:stCxn id="85" idx="1"/>
            <a:endCxn id="84" idx="3"/>
          </p:cNvCxnSpPr>
          <p:nvPr/>
        </p:nvCxnSpPr>
        <p:spPr>
          <a:xfrm flipH="1" flipV="1">
            <a:off x="-24289546" y="6851993"/>
            <a:ext cx="325923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EDEF8D15-5301-4E35-A12A-1487F2CAF821}"/>
              </a:ext>
            </a:extLst>
          </p:cNvPr>
          <p:cNvCxnSpPr>
            <a:cxnSpLocks/>
            <a:stCxn id="86" idx="1"/>
            <a:endCxn id="84" idx="3"/>
          </p:cNvCxnSpPr>
          <p:nvPr/>
        </p:nvCxnSpPr>
        <p:spPr>
          <a:xfrm flipV="1">
            <a:off x="-26118349" y="6851993"/>
            <a:ext cx="1828803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8314DFEE-E8E7-41C9-A06D-B54F0A8EED6D}"/>
              </a:ext>
            </a:extLst>
          </p:cNvPr>
          <p:cNvCxnSpPr>
            <a:cxnSpLocks/>
            <a:stCxn id="87" idx="1"/>
            <a:endCxn id="84" idx="3"/>
          </p:cNvCxnSpPr>
          <p:nvPr/>
        </p:nvCxnSpPr>
        <p:spPr>
          <a:xfrm flipV="1">
            <a:off x="-28162955" y="6851993"/>
            <a:ext cx="3873409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Bogen 104">
            <a:extLst>
              <a:ext uri="{FF2B5EF4-FFF2-40B4-BE49-F238E27FC236}">
                <a16:creationId xmlns:a16="http://schemas.microsoft.com/office/drawing/2014/main" id="{28C3EF0A-0915-4D28-9829-223E325F7D69}"/>
              </a:ext>
            </a:extLst>
          </p:cNvPr>
          <p:cNvSpPr/>
          <p:nvPr/>
        </p:nvSpPr>
        <p:spPr>
          <a:xfrm>
            <a:off x="-29208578" y="3339665"/>
            <a:ext cx="7266446" cy="5266741"/>
          </a:xfrm>
          <a:prstGeom prst="arc">
            <a:avLst>
              <a:gd name="adj1" fmla="val 6804253"/>
              <a:gd name="adj2" fmla="val 21107671"/>
            </a:avLst>
          </a:prstGeom>
          <a:ln w="15875">
            <a:solidFill>
              <a:srgbClr val="92A2BD"/>
            </a:solidFill>
            <a:prstDash val="dash"/>
            <a:headEnd type="triangl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Bogen 105">
            <a:extLst>
              <a:ext uri="{FF2B5EF4-FFF2-40B4-BE49-F238E27FC236}">
                <a16:creationId xmlns:a16="http://schemas.microsoft.com/office/drawing/2014/main" id="{B1759DC8-3038-4F55-88AE-9F2F8FDE61E8}"/>
              </a:ext>
            </a:extLst>
          </p:cNvPr>
          <p:cNvSpPr/>
          <p:nvPr/>
        </p:nvSpPr>
        <p:spPr>
          <a:xfrm>
            <a:off x="-31209447" y="3256089"/>
            <a:ext cx="7266446" cy="5266741"/>
          </a:xfrm>
          <a:prstGeom prst="arc">
            <a:avLst>
              <a:gd name="adj1" fmla="val 6804253"/>
              <a:gd name="adj2" fmla="val 21107671"/>
            </a:avLst>
          </a:prstGeom>
          <a:ln w="15875">
            <a:solidFill>
              <a:srgbClr val="92A2BD"/>
            </a:solidFill>
            <a:prstDash val="dash"/>
            <a:headEnd type="triangl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Bogen 106">
            <a:extLst>
              <a:ext uri="{FF2B5EF4-FFF2-40B4-BE49-F238E27FC236}">
                <a16:creationId xmlns:a16="http://schemas.microsoft.com/office/drawing/2014/main" id="{B01ECBDD-B2EA-40DA-BA78-CE32A8DBF166}"/>
              </a:ext>
            </a:extLst>
          </p:cNvPr>
          <p:cNvSpPr/>
          <p:nvPr/>
        </p:nvSpPr>
        <p:spPr>
          <a:xfrm>
            <a:off x="-27374859" y="3315083"/>
            <a:ext cx="6911001" cy="5266741"/>
          </a:xfrm>
          <a:prstGeom prst="arc">
            <a:avLst>
              <a:gd name="adj1" fmla="val 6462013"/>
              <a:gd name="adj2" fmla="val 21107671"/>
            </a:avLst>
          </a:prstGeom>
          <a:ln w="15875">
            <a:solidFill>
              <a:srgbClr val="92A2BD"/>
            </a:solidFill>
            <a:prstDash val="dash"/>
            <a:headEnd type="triangl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Pfeil: nach rechts 107">
            <a:extLst>
              <a:ext uri="{FF2B5EF4-FFF2-40B4-BE49-F238E27FC236}">
                <a16:creationId xmlns:a16="http://schemas.microsoft.com/office/drawing/2014/main" id="{1CE9889A-4A6F-4033-9915-B03FDBFC79F6}"/>
              </a:ext>
            </a:extLst>
          </p:cNvPr>
          <p:cNvSpPr/>
          <p:nvPr/>
        </p:nvSpPr>
        <p:spPr>
          <a:xfrm>
            <a:off x="-15693391" y="6196461"/>
            <a:ext cx="2471899" cy="498569"/>
          </a:xfrm>
          <a:prstGeom prst="rightArrow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3400"/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FA6F91D1-7157-4908-A1F4-8A1C757FD2A7}"/>
              </a:ext>
            </a:extLst>
          </p:cNvPr>
          <p:cNvSpPr txBox="1"/>
          <p:nvPr/>
        </p:nvSpPr>
        <p:spPr>
          <a:xfrm>
            <a:off x="-31962143" y="-3632122"/>
            <a:ext cx="192128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Recurrent</a:t>
            </a:r>
            <a:r>
              <a:rPr lang="de-DE" sz="3200" dirty="0"/>
              <a:t> </a:t>
            </a:r>
            <a:r>
              <a:rPr lang="de-DE" sz="3200" dirty="0" err="1"/>
              <a:t>Neural</a:t>
            </a:r>
            <a:r>
              <a:rPr lang="de-DE" sz="3200" dirty="0"/>
              <a:t> Networks</a:t>
            </a:r>
          </a:p>
          <a:p>
            <a:endParaRPr lang="de-DE" sz="2800" dirty="0"/>
          </a:p>
          <a:p>
            <a:r>
              <a:rPr lang="de-DE" sz="2400" dirty="0" err="1"/>
              <a:t>Folded</a:t>
            </a:r>
            <a:r>
              <a:rPr lang="de-DE" sz="2400" dirty="0"/>
              <a:t> = </a:t>
            </a:r>
            <a:r>
              <a:rPr lang="de-DE" sz="2400" dirty="0" err="1"/>
              <a:t>left</a:t>
            </a:r>
            <a:endParaRPr lang="de-DE" sz="2400" dirty="0"/>
          </a:p>
          <a:p>
            <a:r>
              <a:rPr lang="de-DE" sz="2400" dirty="0" err="1"/>
              <a:t>Unfolded</a:t>
            </a:r>
            <a:r>
              <a:rPr lang="de-DE" sz="2400" dirty="0"/>
              <a:t> = </a:t>
            </a:r>
            <a:r>
              <a:rPr lang="de-DE" sz="2400" dirty="0" err="1"/>
              <a:t>right</a:t>
            </a:r>
            <a:endParaRPr lang="de-DE" sz="2400" dirty="0"/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4F0E8DE5-E1D1-44F6-819A-AE30A4965BD3}"/>
              </a:ext>
            </a:extLst>
          </p:cNvPr>
          <p:cNvSpPr txBox="1"/>
          <p:nvPr/>
        </p:nvSpPr>
        <p:spPr>
          <a:xfrm>
            <a:off x="-29441763" y="12521271"/>
            <a:ext cx="19212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Legend: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864735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022B800A-D835-49DB-8C6D-DCBF3B149A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04496" y="1825625"/>
                <a:ext cx="4347590" cy="427396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The recurrent neuron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 is defined as:</a:t>
                </a: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w</a:t>
                </a:r>
                <a:r>
                  <a:rPr lang="en-US" sz="1600" dirty="0" err="1">
                    <a:latin typeface="Corbel" panose="020B0503020204020204" pitchFamily="34" charset="0"/>
                    <a:cs typeface="Calibri" panose="020F0502020204030204" pitchFamily="34" charset="0"/>
                  </a:rPr>
                  <a:t>here</a:t>
                </a:r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92075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US" sz="1600" b="1" dirty="0">
                    <a:latin typeface="Corbel" panose="020B050302020402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is the activation function (e.g. sigmoid, tanh, </a:t>
                </a:r>
                <a:r>
                  <a:rPr lang="en-US" sz="1600" dirty="0" err="1">
                    <a:latin typeface="Corbel" panose="020B0503020204020204" pitchFamily="34" charset="0"/>
                    <a:cs typeface="Calibri" panose="020F0502020204030204" pitchFamily="34" charset="0"/>
                  </a:rPr>
                  <a:t>ReLU</a:t>
                </a:r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) </a:t>
                </a:r>
              </a:p>
              <a:p>
                <a:pPr marL="92075" indent="0">
                  <a:buNone/>
                </a:pP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 are weight matrices</a:t>
                </a:r>
              </a:p>
              <a:p>
                <a:pPr marL="92075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is a bias term</a:t>
                </a:r>
              </a:p>
              <a:p>
                <a:pPr marL="92075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 is the current input</a:t>
                </a:r>
              </a:p>
              <a:p>
                <a:pPr marL="92075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 is the prior state</a:t>
                </a:r>
              </a:p>
              <a:p>
                <a:pPr marL="0" indent="0">
                  <a:buNone/>
                </a:pPr>
                <a:endParaRPr lang="en-US" sz="1600" dirty="0">
                  <a:latin typeface="Corbel" panose="020B050302020402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Training an RNN is only possible with Backward Propagation Through Time (BPTT), which in some cases can lead to the vanishing or exploding gradient problem.</a:t>
                </a:r>
              </a:p>
            </p:txBody>
          </p:sp>
        </mc:Choice>
        <mc:Fallback xmlns="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022B800A-D835-49DB-8C6D-DCBF3B149A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04496" y="1825625"/>
                <a:ext cx="4347590" cy="4273961"/>
              </a:xfrm>
              <a:blipFill>
                <a:blip r:embed="rId2"/>
                <a:stretch>
                  <a:fillRect l="-842" t="-712" r="-1543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formulation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RNNs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50139A-CA4B-4D35-A3B8-0F500C7AF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93" y="1825625"/>
            <a:ext cx="6944609" cy="327359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4BDA234-33DA-4C00-9C57-C37FA6E391D5}"/>
              </a:ext>
            </a:extLst>
          </p:cNvPr>
          <p:cNvSpPr txBox="1"/>
          <p:nvPr/>
        </p:nvSpPr>
        <p:spPr>
          <a:xfrm>
            <a:off x="504497" y="2273012"/>
            <a:ext cx="410690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0" i="0" u="none" baseline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(1)</a:t>
            </a:r>
            <a:endParaRPr lang="en-US" sz="1600" b="0" i="0" u="none" baseline="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6141B5-4DDE-4BA3-A693-A99E7032EB2D}"/>
              </a:ext>
            </a:extLst>
          </p:cNvPr>
          <p:cNvSpPr txBox="1"/>
          <p:nvPr/>
        </p:nvSpPr>
        <p:spPr>
          <a:xfrm>
            <a:off x="4856673" y="5688813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5: An example of a folded and unfolded RNN.</a:t>
            </a:r>
          </a:p>
        </p:txBody>
      </p:sp>
    </p:spTree>
    <p:extLst>
      <p:ext uri="{BB962C8B-B14F-4D97-AF65-F5344CB8AC3E}">
        <p14:creationId xmlns:p14="http://schemas.microsoft.com/office/powerpoint/2010/main" val="563225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4497" y="1825625"/>
                <a:ext cx="5212432" cy="4295476"/>
              </a:xfrm>
            </p:spPr>
            <p:txBody>
              <a:bodyPr>
                <a:normAutofit/>
              </a:bodyPr>
              <a:lstStyle/>
              <a:p>
                <a:r>
                  <a:rPr lang="de-DE" sz="1400" b="1" dirty="0"/>
                  <a:t>Generative Models:</a:t>
                </a:r>
                <a:r>
                  <a:rPr lang="de-DE" sz="1400" dirty="0"/>
                  <a:t> </a:t>
                </a:r>
                <a:r>
                  <a:rPr lang="en-US" sz="1400" b="1" dirty="0"/>
                  <a:t>Variational Autoencoder (VAE)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 variational autoencoder </a:t>
                </a:r>
                <a:r>
                  <a:rPr lang="de-DE" sz="1400" dirty="0"/>
                  <a:t>[Bayer and </a:t>
                </a:r>
                <a:r>
                  <a:rPr lang="de-DE" sz="1400" dirty="0" err="1"/>
                  <a:t>Osendorfer</a:t>
                </a:r>
                <a:r>
                  <a:rPr lang="de-DE" sz="1400" dirty="0"/>
                  <a:t>, 2015] </a:t>
                </a:r>
                <a:r>
                  <a:rPr lang="en-US" sz="1400" dirty="0"/>
                  <a:t>adds a constraint to the encoder function forcing it to generate a latent vector 𝒛 that follows a gaussian distribution (mean and standard deviation vector).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VAE minimizes the reconstruction loss as well as the latent loss.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Hence, rather than building an encoder that outputs a signal value for each component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 of </a:t>
                </a:r>
                <a14:m>
                  <m:oMath xmlns:m="http://schemas.openxmlformats.org/officeDocument/2006/math">
                    <m:r>
                      <a:rPr lang="de-DE" sz="1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1400" dirty="0"/>
                  <a:t>, the VAR model generates an encoder that describes the probability distribution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400" dirty="0">
                  <a:latin typeface="+mj-lt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+mj-lt"/>
                  </a:rPr>
                  <a:t>This  </a:t>
                </a:r>
                <a:r>
                  <a:rPr lang="en-US" sz="1400" dirty="0"/>
                  <a:t>probability distribution might yield better results in anomaly detection than the deterministic reconstruction error of classic autoencoder methods. [An and Cho, 2015]</a:t>
                </a:r>
                <a:endParaRPr lang="en-US" sz="1400" dirty="0">
                  <a:latin typeface="+mj-lt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497" y="1825625"/>
                <a:ext cx="5212432" cy="4295476"/>
              </a:xfrm>
              <a:blipFill>
                <a:blip r:embed="rId2"/>
                <a:stretch>
                  <a:fillRect l="-351" t="-567" r="-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Variational</a:t>
            </a:r>
            <a:r>
              <a:rPr lang="de-DE" dirty="0"/>
              <a:t> Autoencoder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F2EACC2-2061-4ED5-9F29-CC7B8071C724}"/>
              </a:ext>
            </a:extLst>
          </p:cNvPr>
          <p:cNvSpPr txBox="1"/>
          <p:nvPr/>
        </p:nvSpPr>
        <p:spPr>
          <a:xfrm>
            <a:off x="6457139" y="5688813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Figure: Example of a variational autoencoder with three input and output layers and two hidden layers. 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614E2E6C-BB4F-41D7-B001-4DCEFA8D103A}"/>
              </a:ext>
            </a:extLst>
          </p:cNvPr>
          <p:cNvGrpSpPr/>
          <p:nvPr/>
        </p:nvGrpSpPr>
        <p:grpSpPr>
          <a:xfrm>
            <a:off x="289638" y="10099987"/>
            <a:ext cx="16797097" cy="5797103"/>
            <a:chOff x="-15114029" y="10758456"/>
            <a:chExt cx="13543754" cy="5353476"/>
          </a:xfrm>
        </p:grpSpPr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CE6EE0B6-FDAA-4318-AF54-9F63ACD687C4}"/>
                </a:ext>
              </a:extLst>
            </p:cNvPr>
            <p:cNvCxnSpPr>
              <a:cxnSpLocks/>
              <a:stCxn id="159" idx="3"/>
              <a:endCxn id="66" idx="1"/>
            </p:cNvCxnSpPr>
            <p:nvPr/>
          </p:nvCxnSpPr>
          <p:spPr>
            <a:xfrm>
              <a:off x="-13689645" y="11519667"/>
              <a:ext cx="1508627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51E1D2C7-EB1E-4949-82FE-EA003797478D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-13763422" y="11405238"/>
              <a:ext cx="1566788" cy="1957563"/>
            </a:xfrm>
            <a:prstGeom prst="line">
              <a:avLst/>
            </a:prstGeom>
            <a:ln w="57150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AB0F712C-1626-46E1-BE38-85433B7A77D1}"/>
                </a:ext>
              </a:extLst>
            </p:cNvPr>
            <p:cNvCxnSpPr>
              <a:cxnSpLocks/>
              <a:stCxn id="155" idx="3"/>
              <a:endCxn id="171" idx="1"/>
            </p:cNvCxnSpPr>
            <p:nvPr/>
          </p:nvCxnSpPr>
          <p:spPr>
            <a:xfrm>
              <a:off x="-7591828" y="11519667"/>
              <a:ext cx="751579" cy="0"/>
            </a:xfrm>
            <a:prstGeom prst="line">
              <a:avLst/>
            </a:prstGeom>
            <a:ln w="57150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74A156CF-91E1-4575-BF9E-798E146BCDD7}"/>
                </a:ext>
              </a:extLst>
            </p:cNvPr>
            <p:cNvCxnSpPr>
              <a:cxnSpLocks/>
              <a:stCxn id="161" idx="3"/>
              <a:endCxn id="155" idx="2"/>
            </p:cNvCxnSpPr>
            <p:nvPr/>
          </p:nvCxnSpPr>
          <p:spPr>
            <a:xfrm flipV="1">
              <a:off x="-8673714" y="12280877"/>
              <a:ext cx="369695" cy="1111375"/>
            </a:xfrm>
            <a:prstGeom prst="line">
              <a:avLst/>
            </a:prstGeom>
            <a:ln w="57150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9C9518CE-3069-4C2C-A665-C2D4EF8E4750}"/>
                </a:ext>
              </a:extLst>
            </p:cNvPr>
            <p:cNvSpPr txBox="1"/>
            <p:nvPr/>
          </p:nvSpPr>
          <p:spPr>
            <a:xfrm>
              <a:off x="-3943958" y="10846589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Input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A2A122D6-B9FF-4AD2-B0D3-E46A8E18F82B}"/>
                </a:ext>
              </a:extLst>
            </p:cNvPr>
            <p:cNvSpPr txBox="1"/>
            <p:nvPr/>
          </p:nvSpPr>
          <p:spPr>
            <a:xfrm>
              <a:off x="-3943958" y="11527895"/>
              <a:ext cx="2373682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Output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C6DDE075-8828-4B57-8509-B4AC5206ABD4}"/>
                    </a:ext>
                  </a:extLst>
                </p:cNvPr>
                <p:cNvSpPr/>
                <p:nvPr/>
              </p:nvSpPr>
              <p:spPr>
                <a:xfrm>
                  <a:off x="-12181018" y="10758456"/>
                  <a:ext cx="1424384" cy="1522421"/>
                </a:xfrm>
                <a:prstGeom prst="rect">
                  <a:avLst/>
                </a:prstGeom>
                <a:solidFill>
                  <a:srgbClr val="8BA6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u="none" baseline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C6DDE075-8828-4B57-8509-B4AC5206AB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81018" y="10758456"/>
                  <a:ext cx="1424384" cy="15224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6F2D6D06-2855-4A74-A59E-3991BE28A720}"/>
                    </a:ext>
                  </a:extLst>
                </p:cNvPr>
                <p:cNvSpPr/>
                <p:nvPr/>
              </p:nvSpPr>
              <p:spPr>
                <a:xfrm>
                  <a:off x="-12196634" y="12579074"/>
                  <a:ext cx="1424384" cy="1567454"/>
                </a:xfrm>
                <a:prstGeom prst="rect">
                  <a:avLst/>
                </a:prstGeom>
                <a:solidFill>
                  <a:srgbClr val="CCCC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i="1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sz="2800" b="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6F2D6D06-2855-4A74-A59E-3991BE28A7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96634" y="12579074"/>
                  <a:ext cx="1424384" cy="15674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Gerader Verbinder 68">
              <a:extLst>
                <a:ext uri="{FF2B5EF4-FFF2-40B4-BE49-F238E27FC236}">
                  <a16:creationId xmlns:a16="http://schemas.microsoft.com/office/drawing/2014/main" id="{14556E82-D421-473F-82C4-92AE10775138}"/>
                </a:ext>
              </a:extLst>
            </p:cNvPr>
            <p:cNvCxnSpPr>
              <a:cxnSpLocks/>
              <a:stCxn id="66" idx="3"/>
              <a:endCxn id="155" idx="1"/>
            </p:cNvCxnSpPr>
            <p:nvPr/>
          </p:nvCxnSpPr>
          <p:spPr>
            <a:xfrm>
              <a:off x="-10756634" y="11519667"/>
              <a:ext cx="1740422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2F4BF813-C147-4A4B-B6C5-ECBA0D2CEF30}"/>
                </a:ext>
              </a:extLst>
            </p:cNvPr>
            <p:cNvCxnSpPr>
              <a:cxnSpLocks/>
              <a:endCxn id="68" idx="3"/>
            </p:cNvCxnSpPr>
            <p:nvPr/>
          </p:nvCxnSpPr>
          <p:spPr>
            <a:xfrm flipH="1">
              <a:off x="-10772250" y="13345662"/>
              <a:ext cx="840555" cy="17139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4FFB0AD1-6533-4635-A295-7EFA261DE565}"/>
                </a:ext>
              </a:extLst>
            </p:cNvPr>
            <p:cNvSpPr/>
            <p:nvPr/>
          </p:nvSpPr>
          <p:spPr>
            <a:xfrm>
              <a:off x="-4527950" y="12105466"/>
              <a:ext cx="473004" cy="473608"/>
            </a:xfrm>
            <a:prstGeom prst="rect">
              <a:avLst/>
            </a:prstGeom>
            <a:solidFill>
              <a:srgbClr val="8BA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08" name="Rechteck 107">
              <a:extLst>
                <a:ext uri="{FF2B5EF4-FFF2-40B4-BE49-F238E27FC236}">
                  <a16:creationId xmlns:a16="http://schemas.microsoft.com/office/drawing/2014/main" id="{F59EA76D-DB8E-4A11-A633-73BFAFBBAE8C}"/>
                </a:ext>
              </a:extLst>
            </p:cNvPr>
            <p:cNvSpPr/>
            <p:nvPr/>
          </p:nvSpPr>
          <p:spPr>
            <a:xfrm>
              <a:off x="-4517474" y="12751053"/>
              <a:ext cx="488621" cy="47360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9F059FCA-291A-458D-AF91-7958482AA3C7}"/>
                </a:ext>
              </a:extLst>
            </p:cNvPr>
            <p:cNvSpPr txBox="1"/>
            <p:nvPr/>
          </p:nvSpPr>
          <p:spPr>
            <a:xfrm>
              <a:off x="-3943958" y="12125344"/>
              <a:ext cx="2373682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Mean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110" name="Textfeld 109">
              <a:extLst>
                <a:ext uri="{FF2B5EF4-FFF2-40B4-BE49-F238E27FC236}">
                  <a16:creationId xmlns:a16="http://schemas.microsoft.com/office/drawing/2014/main" id="{A165A419-7F73-489D-BE48-9019FAF35200}"/>
                </a:ext>
              </a:extLst>
            </p:cNvPr>
            <p:cNvSpPr txBox="1"/>
            <p:nvPr/>
          </p:nvSpPr>
          <p:spPr>
            <a:xfrm>
              <a:off x="-3943958" y="12806650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 err="1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Variance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 Vector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Rechteck 148">
                  <a:extLst>
                    <a:ext uri="{FF2B5EF4-FFF2-40B4-BE49-F238E27FC236}">
                      <a16:creationId xmlns:a16="http://schemas.microsoft.com/office/drawing/2014/main" id="{A613A0EF-4751-4C38-AA10-D12C65459F9E}"/>
                    </a:ext>
                  </a:extLst>
                </p:cNvPr>
                <p:cNvSpPr/>
                <p:nvPr/>
              </p:nvSpPr>
              <p:spPr>
                <a:xfrm>
                  <a:off x="-12196634" y="14544478"/>
                  <a:ext cx="1424384" cy="156745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149" name="Rechteck 148">
                  <a:extLst>
                    <a:ext uri="{FF2B5EF4-FFF2-40B4-BE49-F238E27FC236}">
                      <a16:creationId xmlns:a16="http://schemas.microsoft.com/office/drawing/2014/main" id="{A613A0EF-4751-4C38-AA10-D12C65459F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96634" y="14544478"/>
                  <a:ext cx="1424384" cy="15674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Rechteck 151">
              <a:extLst>
                <a:ext uri="{FF2B5EF4-FFF2-40B4-BE49-F238E27FC236}">
                  <a16:creationId xmlns:a16="http://schemas.microsoft.com/office/drawing/2014/main" id="{E54FE36D-EEF9-413B-9CFC-1FEC19646BF6}"/>
                </a:ext>
              </a:extLst>
            </p:cNvPr>
            <p:cNvSpPr/>
            <p:nvPr/>
          </p:nvSpPr>
          <p:spPr>
            <a:xfrm>
              <a:off x="-4517474" y="13461113"/>
              <a:ext cx="488621" cy="4736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53" name="Textfeld 152">
              <a:extLst>
                <a:ext uri="{FF2B5EF4-FFF2-40B4-BE49-F238E27FC236}">
                  <a16:creationId xmlns:a16="http://schemas.microsoft.com/office/drawing/2014/main" id="{D15ED292-8025-48E7-9BE2-EBEBDA2A0020}"/>
                </a:ext>
              </a:extLst>
            </p:cNvPr>
            <p:cNvSpPr txBox="1"/>
            <p:nvPr/>
          </p:nvSpPr>
          <p:spPr>
            <a:xfrm>
              <a:off x="-3943958" y="13461113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Error Vector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Rechteck 154">
                  <a:extLst>
                    <a:ext uri="{FF2B5EF4-FFF2-40B4-BE49-F238E27FC236}">
                      <a16:creationId xmlns:a16="http://schemas.microsoft.com/office/drawing/2014/main" id="{FD656D32-A93B-42A1-9545-CA77086A50FD}"/>
                    </a:ext>
                  </a:extLst>
                </p:cNvPr>
                <p:cNvSpPr/>
                <p:nvPr/>
              </p:nvSpPr>
              <p:spPr>
                <a:xfrm>
                  <a:off x="-9016212" y="10758456"/>
                  <a:ext cx="1424384" cy="1522421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u="none" baseline="0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155" name="Rechteck 154">
                  <a:extLst>
                    <a:ext uri="{FF2B5EF4-FFF2-40B4-BE49-F238E27FC236}">
                      <a16:creationId xmlns:a16="http://schemas.microsoft.com/office/drawing/2014/main" id="{FD656D32-A93B-42A1-9545-CA77086A50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016212" y="10758456"/>
                  <a:ext cx="1424384" cy="15224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9" name="Rechteck 158">
              <a:extLst>
                <a:ext uri="{FF2B5EF4-FFF2-40B4-BE49-F238E27FC236}">
                  <a16:creationId xmlns:a16="http://schemas.microsoft.com/office/drawing/2014/main" id="{6E0E26CD-B55F-4751-A5D1-D72F137C3700}"/>
                </a:ext>
              </a:extLst>
            </p:cNvPr>
            <p:cNvSpPr/>
            <p:nvPr/>
          </p:nvSpPr>
          <p:spPr>
            <a:xfrm>
              <a:off x="-15114029" y="10758456"/>
              <a:ext cx="1424384" cy="15224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0" i="0" u="none" baseline="0" dirty="0">
                  <a:solidFill>
                    <a:schemeClr val="bg1"/>
                  </a:solidFill>
                  <a:latin typeface="BMW Group Condensed" panose="020B060602020202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Rechteck 160">
                  <a:extLst>
                    <a:ext uri="{FF2B5EF4-FFF2-40B4-BE49-F238E27FC236}">
                      <a16:creationId xmlns:a16="http://schemas.microsoft.com/office/drawing/2014/main" id="{D2531DB8-AF14-4D93-88CF-80D96E316454}"/>
                    </a:ext>
                  </a:extLst>
                </p:cNvPr>
                <p:cNvSpPr/>
                <p:nvPr/>
              </p:nvSpPr>
              <p:spPr>
                <a:xfrm>
                  <a:off x="-10098098" y="12608525"/>
                  <a:ext cx="1424384" cy="1567454"/>
                </a:xfrm>
                <a:prstGeom prst="rect">
                  <a:avLst/>
                </a:prstGeom>
                <a:solidFill>
                  <a:srgbClr val="CCCC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de-DE" sz="2800" i="1" smtClean="0">
                                    <a:solidFill>
                                      <a:srgbClr val="6666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2800" i="1">
                                    <a:solidFill>
                                      <a:srgbClr val="6666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de-DE" sz="2800" i="1">
                                    <a:solidFill>
                                      <a:srgbClr val="6666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sz="280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⨀</m:t>
                            </m:r>
                            <m:r>
                              <a:rPr lang="de-DE" sz="280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DE" sz="280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2800" dirty="0" smtClean="0"/>
                              <m:t> </m:t>
                            </m:r>
                          </m:e>
                          <m:sup>
                            <m:r>
                              <a:rPr lang="de-DE" sz="2800" b="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161" name="Rechteck 160">
                  <a:extLst>
                    <a:ext uri="{FF2B5EF4-FFF2-40B4-BE49-F238E27FC236}">
                      <a16:creationId xmlns:a16="http://schemas.microsoft.com/office/drawing/2014/main" id="{D2531DB8-AF14-4D93-88CF-80D96E3164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098098" y="12608525"/>
                  <a:ext cx="1424384" cy="15674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Rechteck 170">
                  <a:extLst>
                    <a:ext uri="{FF2B5EF4-FFF2-40B4-BE49-F238E27FC236}">
                      <a16:creationId xmlns:a16="http://schemas.microsoft.com/office/drawing/2014/main" id="{027872F4-9AF5-4FCB-9177-18D908543A3E}"/>
                    </a:ext>
                  </a:extLst>
                </p:cNvPr>
                <p:cNvSpPr/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b="0" i="1" u="none" baseline="0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u="none" baseline="0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2800" b="0" i="1" u="none" baseline="0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171" name="Rechteck 170">
                  <a:extLst>
                    <a:ext uri="{FF2B5EF4-FFF2-40B4-BE49-F238E27FC236}">
                      <a16:creationId xmlns:a16="http://schemas.microsoft.com/office/drawing/2014/main" id="{027872F4-9AF5-4FCB-9177-18D908543A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5" name="Rechteck 174">
              <a:extLst>
                <a:ext uri="{FF2B5EF4-FFF2-40B4-BE49-F238E27FC236}">
                  <a16:creationId xmlns:a16="http://schemas.microsoft.com/office/drawing/2014/main" id="{671F053F-B30A-4003-9796-C309DFD93C78}"/>
                </a:ext>
              </a:extLst>
            </p:cNvPr>
            <p:cNvSpPr/>
            <p:nvPr/>
          </p:nvSpPr>
          <p:spPr>
            <a:xfrm>
              <a:off x="-4527950" y="11451209"/>
              <a:ext cx="473004" cy="47360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76" name="Rechteck 175">
              <a:extLst>
                <a:ext uri="{FF2B5EF4-FFF2-40B4-BE49-F238E27FC236}">
                  <a16:creationId xmlns:a16="http://schemas.microsoft.com/office/drawing/2014/main" id="{220A35D3-00F3-41EE-B5DA-8B47C1F35388}"/>
                </a:ext>
              </a:extLst>
            </p:cNvPr>
            <p:cNvSpPr/>
            <p:nvPr/>
          </p:nvSpPr>
          <p:spPr>
            <a:xfrm>
              <a:off x="-4527950" y="10828384"/>
              <a:ext cx="473004" cy="4736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79" name="Rechteck 178">
              <a:extLst>
                <a:ext uri="{FF2B5EF4-FFF2-40B4-BE49-F238E27FC236}">
                  <a16:creationId xmlns:a16="http://schemas.microsoft.com/office/drawing/2014/main" id="{94BD12B8-8B11-48C7-B36B-BBA29AEEFDF1}"/>
                </a:ext>
              </a:extLst>
            </p:cNvPr>
            <p:cNvSpPr/>
            <p:nvPr/>
          </p:nvSpPr>
          <p:spPr>
            <a:xfrm>
              <a:off x="-4517474" y="14218363"/>
              <a:ext cx="488621" cy="47360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80" name="Textfeld 179">
              <a:extLst>
                <a:ext uri="{FF2B5EF4-FFF2-40B4-BE49-F238E27FC236}">
                  <a16:creationId xmlns:a16="http://schemas.microsoft.com/office/drawing/2014/main" id="{324FC39F-780A-47E2-9D25-F2ED79D70358}"/>
                </a:ext>
              </a:extLst>
            </p:cNvPr>
            <p:cNvSpPr txBox="1"/>
            <p:nvPr/>
          </p:nvSpPr>
          <p:spPr>
            <a:xfrm>
              <a:off x="-3943958" y="14218363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 err="1">
                  <a:solidFill>
                    <a:srgbClr val="000000"/>
                  </a:solidFill>
                  <a:latin typeface="BMW Group Condensed" panose="020B0606020202020204" pitchFamily="34" charset="0"/>
                </a:rPr>
                <a:t>Sampled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 Vector</a:t>
              </a:r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23506A8D-D3BD-4886-9AF4-4410A26A0957}"/>
              </a:ext>
            </a:extLst>
          </p:cNvPr>
          <p:cNvGrpSpPr/>
          <p:nvPr/>
        </p:nvGrpSpPr>
        <p:grpSpPr>
          <a:xfrm>
            <a:off x="2095281" y="9057648"/>
            <a:ext cx="9224943" cy="413108"/>
            <a:chOff x="7461143" y="5189130"/>
            <a:chExt cx="1226771" cy="102163"/>
          </a:xfrm>
        </p:grpSpPr>
        <p:sp>
          <p:nvSpPr>
            <p:cNvPr id="146" name="Rechteck 145">
              <a:extLst>
                <a:ext uri="{FF2B5EF4-FFF2-40B4-BE49-F238E27FC236}">
                  <a16:creationId xmlns:a16="http://schemas.microsoft.com/office/drawing/2014/main" id="{27DFFBBA-164B-46E6-8ACE-98A911F1C57C}"/>
                </a:ext>
              </a:extLst>
            </p:cNvPr>
            <p:cNvSpPr/>
            <p:nvPr/>
          </p:nvSpPr>
          <p:spPr>
            <a:xfrm>
              <a:off x="7461143" y="5189130"/>
              <a:ext cx="688578" cy="913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0" dirty="0" err="1">
                  <a:latin typeface="Corbel" panose="020B0503020204020204" pitchFamily="34" charset="0"/>
                </a:rPr>
                <a:t>Probabilistic</a:t>
              </a:r>
              <a:r>
                <a:rPr lang="de-DE" b="0" dirty="0">
                  <a:latin typeface="Corbel" panose="020B0503020204020204" pitchFamily="34" charset="0"/>
                </a:rPr>
                <a:t> Encoder</a:t>
              </a:r>
              <a:endParaRPr lang="de-DE" dirty="0">
                <a:latin typeface="Corbel" panose="020B050302020402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Rechteck 146">
                  <a:extLst>
                    <a:ext uri="{FF2B5EF4-FFF2-40B4-BE49-F238E27FC236}">
                      <a16:creationId xmlns:a16="http://schemas.microsoft.com/office/drawing/2014/main" id="{8021FA7C-067B-4B02-97BE-27C9C919233F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333174" cy="913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𝑃𝑟𝑜𝑏𝑎𝑏𝑖𝑙𝑖𝑠𝑡𝑖𝑐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𝐷𝑒𝑐𝑜𝑑𝑒𝑟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7" name="Rechteck 146">
                  <a:extLst>
                    <a:ext uri="{FF2B5EF4-FFF2-40B4-BE49-F238E27FC236}">
                      <a16:creationId xmlns:a16="http://schemas.microsoft.com/office/drawing/2014/main" id="{8021FA7C-067B-4B02-97BE-27C9C91923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333174" cy="913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hteck 147">
                  <a:extLst>
                    <a:ext uri="{FF2B5EF4-FFF2-40B4-BE49-F238E27FC236}">
                      <a16:creationId xmlns:a16="http://schemas.microsoft.com/office/drawing/2014/main" id="{6951AB53-0959-42F8-B815-94E0DECA0C62}"/>
                    </a:ext>
                  </a:extLst>
                </p:cNvPr>
                <p:cNvSpPr/>
                <p:nvPr/>
              </p:nvSpPr>
              <p:spPr>
                <a:xfrm>
                  <a:off x="7756619" y="5199956"/>
                  <a:ext cx="728338" cy="9133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𝑆𝑎𝑚𝑝𝑙𝑒𝑑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𝐿𝑎𝑡𝑒𝑛𝑡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𝑉𝑒𝑐𝑡𝑜𝑟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8" name="Rechteck 147">
                  <a:extLst>
                    <a:ext uri="{FF2B5EF4-FFF2-40B4-BE49-F238E27FC236}">
                      <a16:creationId xmlns:a16="http://schemas.microsoft.com/office/drawing/2014/main" id="{6951AB53-0959-42F8-B815-94E0DECA0C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19" y="5199956"/>
                  <a:ext cx="728338" cy="91337"/>
                </a:xfrm>
                <a:prstGeom prst="rect">
                  <a:avLst/>
                </a:prstGeom>
                <a:blipFill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0" name="Gerader Verbinder 149">
            <a:extLst>
              <a:ext uri="{FF2B5EF4-FFF2-40B4-BE49-F238E27FC236}">
                <a16:creationId xmlns:a16="http://schemas.microsoft.com/office/drawing/2014/main" id="{76EC1D2F-F02D-4884-BFE9-6AAF252DD45E}"/>
              </a:ext>
            </a:extLst>
          </p:cNvPr>
          <p:cNvCxnSpPr>
            <a:cxnSpLocks/>
            <a:stCxn id="161" idx="2"/>
            <a:endCxn id="149" idx="3"/>
          </p:cNvCxnSpPr>
          <p:nvPr/>
        </p:nvCxnSpPr>
        <p:spPr>
          <a:xfrm flipH="1">
            <a:off x="5674355" y="13800708"/>
            <a:ext cx="1719358" cy="1247708"/>
          </a:xfrm>
          <a:prstGeom prst="line">
            <a:avLst/>
          </a:prstGeom>
          <a:ln w="57150">
            <a:solidFill>
              <a:srgbClr val="92A2BD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Grafik 214">
            <a:extLst>
              <a:ext uri="{FF2B5EF4-FFF2-40B4-BE49-F238E27FC236}">
                <a16:creationId xmlns:a16="http://schemas.microsoft.com/office/drawing/2014/main" id="{3DAE8A71-3A3C-497E-A880-FFB6E4CAB8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058402"/>
            <a:ext cx="6095999" cy="249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24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4548FB4-BC9F-4627-9748-D28469F91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1025" y="1696529"/>
            <a:ext cx="3473617" cy="4295775"/>
          </a:xfrm>
          <a:prstGeom prst="rect">
            <a:avLst/>
          </a:prstGeom>
        </p:spPr>
      </p:pic>
      <p:sp>
        <p:nvSpPr>
          <p:cNvPr id="5" name="Inhaltsplatzhalter 8">
            <a:extLst>
              <a:ext uri="{FF2B5EF4-FFF2-40B4-BE49-F238E27FC236}">
                <a16:creationId xmlns:a16="http://schemas.microsoft.com/office/drawing/2014/main" id="{C64AEFA3-EF3B-4AE6-BDD0-5BA0C80836EC}"/>
              </a:ext>
            </a:extLst>
          </p:cNvPr>
          <p:cNvSpPr txBox="1">
            <a:spLocks/>
          </p:cNvSpPr>
          <p:nvPr/>
        </p:nvSpPr>
        <p:spPr>
          <a:xfrm>
            <a:off x="504496" y="2743200"/>
            <a:ext cx="5365081" cy="3356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b="1" dirty="0"/>
              <a:t>Model Design: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ReLU</a:t>
            </a:r>
            <a:r>
              <a:rPr lang="de-DE" sz="1600" dirty="0"/>
              <a:t> </a:t>
            </a:r>
            <a:r>
              <a:rPr lang="de-DE" sz="1600" dirty="0" err="1"/>
              <a:t>activation</a:t>
            </a:r>
            <a:r>
              <a:rPr lang="de-DE" sz="1600" dirty="0"/>
              <a:t> </a:t>
            </a:r>
            <a:r>
              <a:rPr lang="de-DE" sz="1600" dirty="0" err="1"/>
              <a:t>function</a:t>
            </a:r>
            <a:r>
              <a:rPr lang="de-DE" sz="1600" dirty="0"/>
              <a:t> was </a:t>
            </a:r>
            <a:r>
              <a:rPr lang="de-DE" sz="1600" dirty="0" err="1"/>
              <a:t>used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guarantee</a:t>
            </a:r>
            <a:r>
              <a:rPr lang="de-DE" sz="1600" dirty="0"/>
              <a:t> fast </a:t>
            </a:r>
            <a:r>
              <a:rPr lang="de-DE" sz="1600" dirty="0" err="1"/>
              <a:t>convergence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 </a:t>
            </a:r>
            <a:r>
              <a:rPr lang="de-DE" sz="1600" dirty="0" err="1"/>
              <a:t>dropout</a:t>
            </a:r>
            <a:r>
              <a:rPr lang="de-DE" sz="1600" dirty="0"/>
              <a:t> </a:t>
            </a:r>
            <a:r>
              <a:rPr lang="de-DE" sz="1600" dirty="0" err="1"/>
              <a:t>layer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used</a:t>
            </a:r>
            <a:r>
              <a:rPr lang="de-DE" sz="1600" dirty="0"/>
              <a:t>, </a:t>
            </a:r>
            <a:r>
              <a:rPr lang="de-DE" sz="1600" dirty="0" err="1"/>
              <a:t>which</a:t>
            </a:r>
            <a:r>
              <a:rPr lang="de-DE" sz="1600" dirty="0"/>
              <a:t> </a:t>
            </a:r>
            <a:r>
              <a:rPr lang="de-DE" sz="1600" dirty="0" err="1"/>
              <a:t>esentially</a:t>
            </a:r>
            <a:r>
              <a:rPr lang="de-DE" sz="1600" dirty="0"/>
              <a:t> </a:t>
            </a:r>
            <a:r>
              <a:rPr lang="de-DE" sz="1600" dirty="0" err="1"/>
              <a:t>makes</a:t>
            </a:r>
            <a:r>
              <a:rPr lang="de-DE" sz="1600" dirty="0"/>
              <a:t> </a:t>
            </a:r>
            <a:r>
              <a:rPr lang="de-DE" sz="1600" dirty="0" err="1"/>
              <a:t>this</a:t>
            </a:r>
            <a:r>
              <a:rPr lang="de-DE" sz="1600" dirty="0"/>
              <a:t> </a:t>
            </a:r>
            <a:r>
              <a:rPr lang="de-DE" sz="1600" dirty="0" err="1"/>
              <a:t>model</a:t>
            </a:r>
            <a:r>
              <a:rPr lang="de-DE" sz="1600" dirty="0"/>
              <a:t> a </a:t>
            </a:r>
            <a:r>
              <a:rPr lang="de-DE" sz="1600" dirty="0" err="1"/>
              <a:t>denoising</a:t>
            </a:r>
            <a:r>
              <a:rPr lang="de-DE" sz="1600" dirty="0"/>
              <a:t> </a:t>
            </a:r>
            <a:r>
              <a:rPr lang="de-DE" sz="1600" dirty="0" err="1"/>
              <a:t>autoencoder</a:t>
            </a:r>
            <a:r>
              <a:rPr lang="de-DE" sz="1600" dirty="0"/>
              <a:t>,</a:t>
            </a:r>
            <a:r>
              <a:rPr lang="en-US" sz="1600" dirty="0"/>
              <a:t> with the goal of producing a network that is more robust to noise.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6177B3-B811-481B-8F84-8894CFFA0CFC}"/>
              </a:ext>
            </a:extLst>
          </p:cNvPr>
          <p:cNvSpPr txBox="1"/>
          <p:nvPr/>
        </p:nvSpPr>
        <p:spPr>
          <a:xfrm>
            <a:off x="7560011" y="6113461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11: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Keras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Autoencoder model.</a:t>
            </a:r>
          </a:p>
        </p:txBody>
      </p:sp>
      <p:sp>
        <p:nvSpPr>
          <p:cNvPr id="11" name="Untertitel 10">
            <a:extLst>
              <a:ext uri="{FF2B5EF4-FFF2-40B4-BE49-F238E27FC236}">
                <a16:creationId xmlns:a16="http://schemas.microsoft.com/office/drawing/2014/main" id="{52C61D33-14A3-4E47-8ADE-ABC95281E05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ways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Rome. Try not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overfit</a:t>
            </a:r>
            <a:r>
              <a:rPr lang="de-DE" dirty="0"/>
              <a:t>,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prettier</a:t>
            </a:r>
            <a:r>
              <a:rPr lang="de-DE" dirty="0"/>
              <a:t>! </a:t>
            </a:r>
            <a:endParaRPr lang="en-US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A53B5C2-3C86-4608-9914-2545F03F1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06" y="408157"/>
            <a:ext cx="10570156" cy="625423"/>
          </a:xfrm>
        </p:spPr>
        <p:txBody>
          <a:bodyPr>
            <a:normAutofit fontScale="90000"/>
          </a:bodyPr>
          <a:lstStyle/>
          <a:p>
            <a:pPr marL="0" indent="0">
              <a:buFont typeface="Arial"/>
              <a:buNone/>
            </a:pPr>
            <a:r>
              <a:rPr lang="en-US" sz="44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to analyze?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EAD55678-84A8-40AE-A6FD-203FFD553F7D}"/>
              </a:ext>
            </a:extLst>
          </p:cNvPr>
          <p:cNvSpPr/>
          <p:nvPr/>
        </p:nvSpPr>
        <p:spPr>
          <a:xfrm>
            <a:off x="566058" y="50291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327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A77468-14B4-4658-83DE-02BEF69F6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Literature</a:t>
            </a:r>
            <a:r>
              <a:rPr lang="de-DE" dirty="0"/>
              <a:t> Review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Data and </a:t>
            </a:r>
            <a:r>
              <a:rPr lang="de-DE" dirty="0" err="1"/>
              <a:t>Methodology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102A67F7-72C2-46E4-9E78-B4FE3D5F58D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2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67" y="2970382"/>
            <a:ext cx="11189065" cy="62542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3" name="Untertitel 4">
            <a:extLst>
              <a:ext uri="{FF2B5EF4-FFF2-40B4-BE49-F238E27FC236}">
                <a16:creationId xmlns:a16="http://schemas.microsoft.com/office/drawing/2014/main" id="{D0FB1A67-C5B7-4912-B8DA-204C59BC2C1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88553" y="3687985"/>
            <a:ext cx="11189065" cy="43327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326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1BC5D4-2970-4AD8-B9FD-AEA2C912A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1825626"/>
            <a:ext cx="5515304" cy="10468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4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de-DE" sz="14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de-DE" sz="1400" b="1" dirty="0">
                <a:latin typeface="Corbel" panose="020B0503020204020204" pitchFamily="34" charset="0"/>
                <a:cs typeface="Calibri Light" panose="020F0302020204030204" pitchFamily="34" charset="0"/>
              </a:rPr>
              <a:t>Research Question 1: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FEE6727E-035C-4FC7-8831-D3F54E4DEB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de-DE" sz="1400" b="1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de-DE" sz="1400" b="1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de-DE" sz="1400" b="1" dirty="0">
                <a:latin typeface="Corbel" panose="020B0503020204020204" pitchFamily="34" charset="0"/>
                <a:cs typeface="Calibri Light" panose="020F0302020204030204" pitchFamily="34" charset="0"/>
              </a:rPr>
              <a:t>Research Question 2: </a:t>
            </a:r>
          </a:p>
          <a:p>
            <a:pPr lvl="1"/>
            <a:endParaRPr lang="en-US" sz="14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en-US" sz="1400" dirty="0">
              <a:latin typeface="Corbel" panose="020B0503020204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13" name="Untertitel 12">
            <a:extLst>
              <a:ext uri="{FF2B5EF4-FFF2-40B4-BE49-F238E27FC236}">
                <a16:creationId xmlns:a16="http://schemas.microsoft.com/office/drawing/2014/main" id="{B881AF7F-E68E-49D2-8C84-598F2D69906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3D5ABA07-9FC1-4244-A7CA-C6F41B86E5B4}"/>
              </a:ext>
            </a:extLst>
          </p:cNvPr>
          <p:cNvSpPr txBox="1">
            <a:spLocks/>
          </p:cNvSpPr>
          <p:nvPr/>
        </p:nvSpPr>
        <p:spPr>
          <a:xfrm flipH="1">
            <a:off x="504496" y="2872510"/>
            <a:ext cx="4861830" cy="2450587"/>
          </a:xfrm>
          <a:prstGeom prst="halfFrame">
            <a:avLst>
              <a:gd name="adj1" fmla="val 0"/>
              <a:gd name="adj2" fmla="val 0"/>
            </a:avLst>
          </a:prstGeom>
          <a:ln w="9525">
            <a:solidFill>
              <a:schemeClr val="bg1">
                <a:lumMod val="65000"/>
              </a:schemeClr>
            </a:solidFill>
          </a:ln>
        </p:spPr>
        <p:txBody>
          <a:bodyPr tIns="72000" rIns="72000" bIns="72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Can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we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predict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the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stock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price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of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the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next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few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days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using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recurrent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neural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networks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?</a:t>
            </a:r>
            <a:endParaRPr lang="en-US" sz="1400" dirty="0">
              <a:latin typeface="Corbel" panose="020B05030202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401FA56E-CC40-4551-9987-31909C25DBBE}"/>
              </a:ext>
            </a:extLst>
          </p:cNvPr>
          <p:cNvSpPr txBox="1">
            <a:spLocks/>
          </p:cNvSpPr>
          <p:nvPr/>
        </p:nvSpPr>
        <p:spPr>
          <a:xfrm flipH="1">
            <a:off x="6172199" y="2872510"/>
            <a:ext cx="4861830" cy="2450587"/>
          </a:xfrm>
          <a:prstGeom prst="halfFrame">
            <a:avLst>
              <a:gd name="adj1" fmla="val 0"/>
              <a:gd name="adj2" fmla="val 0"/>
            </a:avLst>
          </a:prstGeom>
          <a:ln w="9525">
            <a:solidFill>
              <a:schemeClr val="bg1">
                <a:lumMod val="65000"/>
              </a:schemeClr>
            </a:solidFill>
          </a:ln>
        </p:spPr>
        <p:txBody>
          <a:bodyPr tIns="72000" rIns="72000" bIns="72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Can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we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construct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an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investment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portfolio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using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Deep Portfolio Theory (Heaton et.al, 2018)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that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incoprerates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</a:p>
          <a:p>
            <a:pPr lvl="1"/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stock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forecasting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results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,</a:t>
            </a:r>
          </a:p>
          <a:p>
            <a:pPr lvl="1"/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stock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returns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,</a:t>
            </a:r>
          </a:p>
          <a:p>
            <a:pPr lvl="1"/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diversified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risk</a:t>
            </a:r>
            <a:endParaRPr lang="de-DE" sz="1400" dirty="0">
              <a:latin typeface="Corbel" panose="020B050302020402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480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8" name="Untertitel 3">
            <a:extLst>
              <a:ext uri="{FF2B5EF4-FFF2-40B4-BE49-F238E27FC236}">
                <a16:creationId xmlns:a16="http://schemas.microsoft.com/office/drawing/2014/main" id="{49024B28-6996-48FA-9154-6BCAF971E78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1148419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CE89E3D-6BC1-4711-84AC-1ACC723EEF1E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5299563-C745-436C-B25A-E39CC894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189" y="1581690"/>
            <a:ext cx="8641075" cy="513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56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9">
            <a:extLst>
              <a:ext uri="{FF2B5EF4-FFF2-40B4-BE49-F238E27FC236}">
                <a16:creationId xmlns:a16="http://schemas.microsoft.com/office/drawing/2014/main" id="{B1C609F1-0B03-4E19-B0CF-2B4505C87431}"/>
              </a:ext>
            </a:extLst>
          </p:cNvPr>
          <p:cNvSpPr txBox="1">
            <a:spLocks/>
          </p:cNvSpPr>
          <p:nvPr/>
        </p:nvSpPr>
        <p:spPr>
          <a:xfrm>
            <a:off x="307814" y="3052664"/>
            <a:ext cx="11189065" cy="11202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Which stocks should I analyze?</a:t>
            </a:r>
          </a:p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Can I predict the value of a stock?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Can I calculate the risk of a stock?</a:t>
            </a:r>
          </a:p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Which stock should I put in my portfolio? </a:t>
            </a:r>
          </a:p>
        </p:txBody>
      </p:sp>
      <p:sp>
        <p:nvSpPr>
          <p:cNvPr id="4" name="Inhaltsplatzhalter 9">
            <a:extLst>
              <a:ext uri="{FF2B5EF4-FFF2-40B4-BE49-F238E27FC236}">
                <a16:creationId xmlns:a16="http://schemas.microsoft.com/office/drawing/2014/main" id="{7C45E12F-C2AF-445E-AE20-1DB049A16491}"/>
              </a:ext>
            </a:extLst>
          </p:cNvPr>
          <p:cNvSpPr txBox="1">
            <a:spLocks/>
          </p:cNvSpPr>
          <p:nvPr/>
        </p:nvSpPr>
        <p:spPr>
          <a:xfrm>
            <a:off x="148156" y="7084056"/>
            <a:ext cx="11189065" cy="11202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“Only the  clairvoyant could hope to predict with certainty.” </a:t>
            </a:r>
          </a:p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– Harry M. Markowitz, Nobel price winner in Economics</a:t>
            </a: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Inhaltsplatzhalter 9">
            <a:extLst>
              <a:ext uri="{FF2B5EF4-FFF2-40B4-BE49-F238E27FC236}">
                <a16:creationId xmlns:a16="http://schemas.microsoft.com/office/drawing/2014/main" id="{42F0F86A-C4F6-4D66-A95C-3A60608F7174}"/>
              </a:ext>
            </a:extLst>
          </p:cNvPr>
          <p:cNvSpPr txBox="1">
            <a:spLocks/>
          </p:cNvSpPr>
          <p:nvPr/>
        </p:nvSpPr>
        <p:spPr>
          <a:xfrm>
            <a:off x="148156" y="7453240"/>
            <a:ext cx="11189065" cy="11202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“Prediction is very difficult, especially if it’s about the future.” </a:t>
            </a:r>
          </a:p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– Nils Bohr, Nobel laureate in Physics</a:t>
            </a: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253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AF1B0-DD38-4AAD-B4E4-CB10D906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DCDD18A-A2B0-46CA-8B9D-0C02130A5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platzhalter 91">
            <a:extLst>
              <a:ext uri="{FF2B5EF4-FFF2-40B4-BE49-F238E27FC236}">
                <a16:creationId xmlns:a16="http://schemas.microsoft.com/office/drawing/2014/main" id="{38CF0853-AAFF-4AFD-807B-2D376119DD54}"/>
              </a:ext>
            </a:extLst>
          </p:cNvPr>
          <p:cNvSpPr txBox="1">
            <a:spLocks/>
          </p:cNvSpPr>
          <p:nvPr/>
        </p:nvSpPr>
        <p:spPr>
          <a:xfrm>
            <a:off x="942594" y="2185815"/>
            <a:ext cx="5679989" cy="272446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should I analyze?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Can I predict the value of a stock?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  <a:p>
            <a:pPr marL="0" indent="0">
              <a:buNone/>
            </a:pP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 should I put in my portfolio? </a:t>
            </a:r>
          </a:p>
        </p:txBody>
      </p:sp>
      <p:sp>
        <p:nvSpPr>
          <p:cNvPr id="6" name="Textplatzhalter 91">
            <a:extLst>
              <a:ext uri="{FF2B5EF4-FFF2-40B4-BE49-F238E27FC236}">
                <a16:creationId xmlns:a16="http://schemas.microsoft.com/office/drawing/2014/main" id="{4205AA68-EB97-4128-8066-9A1039875C8B}"/>
              </a:ext>
            </a:extLst>
          </p:cNvPr>
          <p:cNvSpPr txBox="1">
            <a:spLocks/>
          </p:cNvSpPr>
          <p:nvPr/>
        </p:nvSpPr>
        <p:spPr>
          <a:xfrm>
            <a:off x="3389231" y="2202291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400" b="1" dirty="0">
              <a:latin typeface="Corbel" panose="020B0503020204020204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4816365-A2A8-4E2F-8F62-EC192F646D93}"/>
              </a:ext>
            </a:extLst>
          </p:cNvPr>
          <p:cNvSpPr/>
          <p:nvPr/>
        </p:nvSpPr>
        <p:spPr>
          <a:xfrm>
            <a:off x="452418" y="2640040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3791AAD-1D5D-4DAA-BA14-2CBD244EE189}"/>
              </a:ext>
            </a:extLst>
          </p:cNvPr>
          <p:cNvSpPr/>
          <p:nvPr/>
        </p:nvSpPr>
        <p:spPr>
          <a:xfrm>
            <a:off x="456479" y="3134735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8E34DB5-65E4-49AC-BF8A-A41F32ACE469}"/>
              </a:ext>
            </a:extLst>
          </p:cNvPr>
          <p:cNvSpPr/>
          <p:nvPr/>
        </p:nvSpPr>
        <p:spPr>
          <a:xfrm>
            <a:off x="452418" y="3629430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CF32620-CECB-4D39-8ED9-0999D9ED0D63}"/>
              </a:ext>
            </a:extLst>
          </p:cNvPr>
          <p:cNvSpPr/>
          <p:nvPr/>
        </p:nvSpPr>
        <p:spPr>
          <a:xfrm>
            <a:off x="444180" y="405839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53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6" name="Inhaltsplatzhalter 8">
            <a:extLst>
              <a:ext uri="{FF2B5EF4-FFF2-40B4-BE49-F238E27FC236}">
                <a16:creationId xmlns:a16="http://schemas.microsoft.com/office/drawing/2014/main" id="{FCDA7F0A-6AE7-45B7-8BB0-73F1A672A2A1}"/>
              </a:ext>
            </a:extLst>
          </p:cNvPr>
          <p:cNvSpPr txBox="1">
            <a:spLocks/>
          </p:cNvSpPr>
          <p:nvPr/>
        </p:nvSpPr>
        <p:spPr>
          <a:xfrm>
            <a:off x="504496" y="1825625"/>
            <a:ext cx="4797177" cy="4273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/>
              <a:t>Model Design: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The </a:t>
            </a:r>
            <a:r>
              <a:rPr lang="de-DE" sz="1400" dirty="0" err="1"/>
              <a:t>model</a:t>
            </a:r>
            <a:r>
              <a:rPr lang="de-DE" sz="1400" dirty="0"/>
              <a:t>  </a:t>
            </a:r>
            <a:r>
              <a:rPr lang="de-DE" sz="1400" dirty="0" err="1"/>
              <a:t>starts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encoder</a:t>
            </a:r>
            <a:r>
              <a:rPr lang="de-DE" sz="1400" dirty="0"/>
              <a:t>, </a:t>
            </a:r>
            <a:r>
              <a:rPr lang="de-DE" sz="1400" dirty="0" err="1"/>
              <a:t>which</a:t>
            </a:r>
            <a:r>
              <a:rPr lang="de-DE" sz="1400" dirty="0"/>
              <a:t> </a:t>
            </a:r>
            <a:r>
              <a:rPr lang="de-DE" sz="1400" dirty="0" err="1"/>
              <a:t>samples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a </a:t>
            </a:r>
            <a:r>
              <a:rPr lang="de-DE" sz="1400" dirty="0" err="1"/>
              <a:t>gaussian</a:t>
            </a:r>
            <a:r>
              <a:rPr lang="de-DE" sz="1400" dirty="0"/>
              <a:t> </a:t>
            </a:r>
            <a:r>
              <a:rPr lang="de-DE" sz="1400" dirty="0" err="1"/>
              <a:t>distribution</a:t>
            </a:r>
            <a:r>
              <a:rPr lang="de-DE" sz="1400" dirty="0"/>
              <a:t> and </a:t>
            </a:r>
            <a:r>
              <a:rPr lang="de-DE" sz="1400" dirty="0" err="1"/>
              <a:t>creates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vector</a:t>
            </a:r>
            <a:r>
              <a:rPr lang="de-DE" sz="1400" dirty="0"/>
              <a:t> z..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The </a:t>
            </a:r>
            <a:r>
              <a:rPr lang="de-DE" sz="1400" dirty="0" err="1"/>
              <a:t>decoder</a:t>
            </a:r>
            <a:r>
              <a:rPr lang="de-DE" sz="1400" dirty="0"/>
              <a:t> </a:t>
            </a:r>
            <a:r>
              <a:rPr lang="de-DE" sz="1400" dirty="0" err="1"/>
              <a:t>then</a:t>
            </a:r>
            <a:r>
              <a:rPr lang="de-DE" sz="1400" dirty="0"/>
              <a:t> </a:t>
            </a:r>
            <a:r>
              <a:rPr lang="de-DE" sz="1400" dirty="0" err="1"/>
              <a:t>recinstructs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input</a:t>
            </a:r>
            <a:r>
              <a:rPr lang="de-DE" sz="1400" dirty="0"/>
              <a:t> </a:t>
            </a:r>
            <a:r>
              <a:rPr lang="de-DE" sz="1400" dirty="0" err="1"/>
              <a:t>sequence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z.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Other </a:t>
            </a:r>
            <a:r>
              <a:rPr lang="de-DE" sz="1400" dirty="0" err="1"/>
              <a:t>paramteres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equivalent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first</a:t>
            </a:r>
            <a:r>
              <a:rPr lang="de-DE" sz="1400" dirty="0"/>
              <a:t> </a:t>
            </a:r>
            <a:r>
              <a:rPr lang="de-DE" sz="1400" dirty="0" err="1"/>
              <a:t>autoencoder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endParaRPr lang="en-US" sz="1400" dirty="0"/>
          </a:p>
          <a:p>
            <a:endParaRPr lang="en-US" sz="1400" dirty="0">
              <a:solidFill>
                <a:srgbClr val="FF0000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de-DE" sz="1400" b="1" dirty="0"/>
              <a:t>Training </a:t>
            </a:r>
            <a:r>
              <a:rPr lang="de-DE" sz="1400" b="1" dirty="0" err="1"/>
              <a:t>Optimization</a:t>
            </a:r>
            <a:r>
              <a:rPr lang="de-DE" sz="1400" b="1" dirty="0"/>
              <a:t> </a:t>
            </a:r>
            <a:r>
              <a:rPr lang="de-DE" sz="1400" b="1" dirty="0" err="1"/>
              <a:t>parameters</a:t>
            </a:r>
            <a:r>
              <a:rPr lang="de-DE" sz="1400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500 </a:t>
            </a:r>
            <a:r>
              <a:rPr lang="de-DE" sz="1400" dirty="0" err="1"/>
              <a:t>epochs</a:t>
            </a:r>
            <a:r>
              <a:rPr lang="de-DE" sz="1400" dirty="0"/>
              <a:t> per </a:t>
            </a:r>
            <a:r>
              <a:rPr lang="de-DE" sz="1400" dirty="0" err="1"/>
              <a:t>model</a:t>
            </a:r>
            <a:r>
              <a:rPr lang="de-DE" sz="1400" dirty="0"/>
              <a:t> </a:t>
            </a:r>
            <a:r>
              <a:rPr lang="de-DE" sz="1400" dirty="0" err="1"/>
              <a:t>training</a:t>
            </a:r>
            <a:r>
              <a:rPr lang="de-DE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Adam Optimizer was </a:t>
            </a:r>
            <a:r>
              <a:rPr lang="de-DE" sz="1400" dirty="0" err="1"/>
              <a:t>used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Mean </a:t>
            </a:r>
            <a:r>
              <a:rPr lang="de-DE" sz="1400" dirty="0" err="1"/>
              <a:t>Squared</a:t>
            </a:r>
            <a:r>
              <a:rPr lang="de-DE" sz="1400" dirty="0"/>
              <a:t> Error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loss</a:t>
            </a:r>
            <a:r>
              <a:rPr lang="de-DE" sz="1400" dirty="0"/>
              <a:t> </a:t>
            </a:r>
            <a:r>
              <a:rPr lang="de-DE" sz="1400" dirty="0" err="1"/>
              <a:t>function</a:t>
            </a:r>
            <a:r>
              <a:rPr lang="de-DE" sz="1400" dirty="0"/>
              <a:t> </a:t>
            </a:r>
          </a:p>
          <a:p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" name="Untertitel 3">
            <a:extLst>
              <a:ext uri="{FF2B5EF4-FFF2-40B4-BE49-F238E27FC236}">
                <a16:creationId xmlns:a16="http://schemas.microsoft.com/office/drawing/2014/main" id="{49024B28-6996-48FA-9154-6BCAF971E78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1148419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CE89E3D-6BC1-4711-84AC-1ACC723EEF1E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5299563-C745-436C-B25A-E39CC894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90230"/>
            <a:ext cx="5489455" cy="326253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57263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Convert</a:t>
            </a:r>
            <a:r>
              <a:rPr lang="de-DE" dirty="0"/>
              <a:t> Time Series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A9535BB1-FB33-433B-9263-7257984DC029}"/>
                  </a:ext>
                </a:extLst>
              </p:cNvPr>
              <p:cNvSpPr/>
              <p:nvPr/>
            </p:nvSpPr>
            <p:spPr>
              <a:xfrm>
                <a:off x="3991346" y="297202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A9535BB1-FB33-433B-9263-7257984DC0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2972020"/>
                <a:ext cx="407697" cy="3816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33C40D29-3D9B-41F6-939F-F5D48141837C}"/>
                  </a:ext>
                </a:extLst>
              </p:cNvPr>
              <p:cNvSpPr/>
              <p:nvPr/>
            </p:nvSpPr>
            <p:spPr>
              <a:xfrm>
                <a:off x="3991346" y="3553412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33C40D29-3D9B-41F6-939F-F5D481418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3553412"/>
                <a:ext cx="407697" cy="3816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A1208D67-3E4D-4683-A761-FA797DB7DBF3}"/>
                  </a:ext>
                </a:extLst>
              </p:cNvPr>
              <p:cNvSpPr/>
              <p:nvPr/>
            </p:nvSpPr>
            <p:spPr>
              <a:xfrm>
                <a:off x="3991346" y="4134804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A1208D67-3E4D-4683-A761-FA797DB7D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4134804"/>
                <a:ext cx="407697" cy="381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74328CD9-15EA-4B68-91AC-3B9CF5DFA037}"/>
                  </a:ext>
                </a:extLst>
              </p:cNvPr>
              <p:cNvSpPr/>
              <p:nvPr/>
            </p:nvSpPr>
            <p:spPr>
              <a:xfrm>
                <a:off x="3991346" y="4716196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74328CD9-15EA-4B68-91AC-3B9CF5DFA0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4716196"/>
                <a:ext cx="407697" cy="381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8D635C6E-716B-4F46-B27D-34DE32272282}"/>
                  </a:ext>
                </a:extLst>
              </p:cNvPr>
              <p:cNvSpPr/>
              <p:nvPr/>
            </p:nvSpPr>
            <p:spPr>
              <a:xfrm>
                <a:off x="3991346" y="5297588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8D635C6E-716B-4F46-B27D-34DE322722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5297588"/>
                <a:ext cx="407697" cy="381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947329B4-8A62-4F8A-A08C-D40E229D72A1}"/>
                  </a:ext>
                </a:extLst>
              </p:cNvPr>
              <p:cNvSpPr/>
              <p:nvPr/>
            </p:nvSpPr>
            <p:spPr>
              <a:xfrm>
                <a:off x="3991346" y="587898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947329B4-8A62-4F8A-A08C-D40E229D7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5878980"/>
                <a:ext cx="407697" cy="381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>
            <a:extLst>
              <a:ext uri="{FF2B5EF4-FFF2-40B4-BE49-F238E27FC236}">
                <a16:creationId xmlns:a16="http://schemas.microsoft.com/office/drawing/2014/main" id="{C52C77C5-2719-42D6-A630-38C9A60ABEB5}"/>
              </a:ext>
            </a:extLst>
          </p:cNvPr>
          <p:cNvSpPr txBox="1"/>
          <p:nvPr/>
        </p:nvSpPr>
        <p:spPr>
          <a:xfrm>
            <a:off x="4694293" y="4366539"/>
            <a:ext cx="186055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100" b="0" i="0" u="none" baseline="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Sliding</a:t>
            </a:r>
            <a:r>
              <a:rPr lang="de-DE" sz="11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 </a:t>
            </a:r>
            <a:r>
              <a:rPr lang="de-DE" sz="1100" b="0" i="0" u="none" baseline="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windows</a:t>
            </a:r>
            <a:endParaRPr lang="de-DE" sz="11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3B8F63-96D4-4F67-B618-68C53A2065A0}"/>
                  </a:ext>
                </a:extLst>
              </p:cNvPr>
              <p:cNvSpPr/>
              <p:nvPr/>
            </p:nvSpPr>
            <p:spPr>
              <a:xfrm>
                <a:off x="5896910" y="2972020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3B8F63-96D4-4F67-B618-68C53A206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2972020"/>
                <a:ext cx="407697" cy="3816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588038AD-B0E0-468F-97D3-567296B5E9DD}"/>
                  </a:ext>
                </a:extLst>
              </p:cNvPr>
              <p:cNvSpPr/>
              <p:nvPr/>
            </p:nvSpPr>
            <p:spPr>
              <a:xfrm>
                <a:off x="5896910" y="3553412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588038AD-B0E0-468F-97D3-567296B5E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3553412"/>
                <a:ext cx="407697" cy="3816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69564541-ADD1-4117-8F29-1610A8865A03}"/>
                  </a:ext>
                </a:extLst>
              </p:cNvPr>
              <p:cNvSpPr/>
              <p:nvPr/>
            </p:nvSpPr>
            <p:spPr>
              <a:xfrm>
                <a:off x="5896910" y="4134804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69564541-ADD1-4117-8F29-1610A8865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4134804"/>
                <a:ext cx="407697" cy="381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2C5A66E3-5F58-4BDF-A22C-5EBAC6E7D9BC}"/>
                  </a:ext>
                </a:extLst>
              </p:cNvPr>
              <p:cNvSpPr/>
              <p:nvPr/>
            </p:nvSpPr>
            <p:spPr>
              <a:xfrm>
                <a:off x="5896910" y="4716196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2C5A66E3-5F58-4BDF-A22C-5EBAC6E7D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4716196"/>
                <a:ext cx="407697" cy="381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D15A0BCA-E65D-4E93-BA12-4BC28DEAAA3F}"/>
                  </a:ext>
                </a:extLst>
              </p:cNvPr>
              <p:cNvSpPr/>
              <p:nvPr/>
            </p:nvSpPr>
            <p:spPr>
              <a:xfrm>
                <a:off x="5896910" y="5297588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D15A0BCA-E65D-4E93-BA12-4BC28DEAAA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5297588"/>
                <a:ext cx="407697" cy="381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5AB6447-6C0B-4FA0-8784-49CC866FB0B2}"/>
                  </a:ext>
                </a:extLst>
              </p:cNvPr>
              <p:cNvSpPr/>
              <p:nvPr/>
            </p:nvSpPr>
            <p:spPr>
              <a:xfrm>
                <a:off x="5896910" y="587898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5AB6447-6C0B-4FA0-8784-49CC866FB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5878980"/>
                <a:ext cx="407697" cy="381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EF5B4F33-1BA3-4677-B6F4-DA853A42209F}"/>
                  </a:ext>
                </a:extLst>
              </p:cNvPr>
              <p:cNvSpPr/>
              <p:nvPr/>
            </p:nvSpPr>
            <p:spPr>
              <a:xfrm>
                <a:off x="6473026" y="2403399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EF5B4F33-1BA3-4677-B6F4-DA853A422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2403399"/>
                <a:ext cx="407697" cy="3816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AD4B5EB6-2E02-4C32-B896-AD83170BC4E4}"/>
                  </a:ext>
                </a:extLst>
              </p:cNvPr>
              <p:cNvSpPr/>
              <p:nvPr/>
            </p:nvSpPr>
            <p:spPr>
              <a:xfrm>
                <a:off x="6473026" y="2984791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AD4B5EB6-2E02-4C32-B896-AD83170BC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2984791"/>
                <a:ext cx="407697" cy="3816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CD362A8F-12DC-4BDC-92BA-F308A48799BC}"/>
                  </a:ext>
                </a:extLst>
              </p:cNvPr>
              <p:cNvSpPr/>
              <p:nvPr/>
            </p:nvSpPr>
            <p:spPr>
              <a:xfrm>
                <a:off x="6473026" y="3566183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CD362A8F-12DC-4BDC-92BA-F308A4879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3566183"/>
                <a:ext cx="407697" cy="3816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C69B5A7D-93D0-4C95-BA10-B85B288086DB}"/>
                  </a:ext>
                </a:extLst>
              </p:cNvPr>
              <p:cNvSpPr/>
              <p:nvPr/>
            </p:nvSpPr>
            <p:spPr>
              <a:xfrm>
                <a:off x="6473026" y="4147575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C69B5A7D-93D0-4C95-BA10-B85B288086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4147575"/>
                <a:ext cx="407697" cy="3816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371F4DC9-8E9E-4C3B-93D4-9F45EB3396CF}"/>
                  </a:ext>
                </a:extLst>
              </p:cNvPr>
              <p:cNvSpPr/>
              <p:nvPr/>
            </p:nvSpPr>
            <p:spPr>
              <a:xfrm>
                <a:off x="6473026" y="4728967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371F4DC9-8E9E-4C3B-93D4-9F45EB3396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4728967"/>
                <a:ext cx="407697" cy="3816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0E4E0D0E-FB42-4906-9CD3-C5D05DF34E8D}"/>
                  </a:ext>
                </a:extLst>
              </p:cNvPr>
              <p:cNvSpPr/>
              <p:nvPr/>
            </p:nvSpPr>
            <p:spPr>
              <a:xfrm>
                <a:off x="6473026" y="5310359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0E4E0D0E-FB42-4906-9CD3-C5D05DF34E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5310359"/>
                <a:ext cx="407697" cy="381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hteck 72">
                <a:extLst>
                  <a:ext uri="{FF2B5EF4-FFF2-40B4-BE49-F238E27FC236}">
                    <a16:creationId xmlns:a16="http://schemas.microsoft.com/office/drawing/2014/main" id="{A096D25C-AF4F-47E4-8339-D6FBCE1419F8}"/>
                  </a:ext>
                </a:extLst>
              </p:cNvPr>
              <p:cNvSpPr/>
              <p:nvPr/>
            </p:nvSpPr>
            <p:spPr>
              <a:xfrm>
                <a:off x="7035384" y="1811638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hteck 72">
                <a:extLst>
                  <a:ext uri="{FF2B5EF4-FFF2-40B4-BE49-F238E27FC236}">
                    <a16:creationId xmlns:a16="http://schemas.microsoft.com/office/drawing/2014/main" id="{A096D25C-AF4F-47E4-8339-D6FBCE141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1811638"/>
                <a:ext cx="407697" cy="3816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FBB3BB6C-4083-412B-87B8-AE76028BB8B5}"/>
                  </a:ext>
                </a:extLst>
              </p:cNvPr>
              <p:cNvSpPr/>
              <p:nvPr/>
            </p:nvSpPr>
            <p:spPr>
              <a:xfrm>
                <a:off x="7035384" y="239303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FBB3BB6C-4083-412B-87B8-AE76028BB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2393030"/>
                <a:ext cx="407697" cy="3816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336AAC98-DED7-41FF-867F-62FBFF720BD8}"/>
                  </a:ext>
                </a:extLst>
              </p:cNvPr>
              <p:cNvSpPr/>
              <p:nvPr/>
            </p:nvSpPr>
            <p:spPr>
              <a:xfrm>
                <a:off x="7035384" y="2974422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336AAC98-DED7-41FF-867F-62FBFF720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2974422"/>
                <a:ext cx="407697" cy="3816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hteck 75">
                <a:extLst>
                  <a:ext uri="{FF2B5EF4-FFF2-40B4-BE49-F238E27FC236}">
                    <a16:creationId xmlns:a16="http://schemas.microsoft.com/office/drawing/2014/main" id="{9791E6C5-DB50-4CB7-B187-0ED37041CF88}"/>
                  </a:ext>
                </a:extLst>
              </p:cNvPr>
              <p:cNvSpPr/>
              <p:nvPr/>
            </p:nvSpPr>
            <p:spPr>
              <a:xfrm>
                <a:off x="7035384" y="3555814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6" name="Rechteck 75">
                <a:extLst>
                  <a:ext uri="{FF2B5EF4-FFF2-40B4-BE49-F238E27FC236}">
                    <a16:creationId xmlns:a16="http://schemas.microsoft.com/office/drawing/2014/main" id="{9791E6C5-DB50-4CB7-B187-0ED37041C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3555814"/>
                <a:ext cx="407697" cy="3816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hteck 76">
                <a:extLst>
                  <a:ext uri="{FF2B5EF4-FFF2-40B4-BE49-F238E27FC236}">
                    <a16:creationId xmlns:a16="http://schemas.microsoft.com/office/drawing/2014/main" id="{57859736-1EBF-4A43-A360-7DDE7CDFE1BE}"/>
                  </a:ext>
                </a:extLst>
              </p:cNvPr>
              <p:cNvSpPr/>
              <p:nvPr/>
            </p:nvSpPr>
            <p:spPr>
              <a:xfrm>
                <a:off x="7035384" y="4137206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Rechteck 76">
                <a:extLst>
                  <a:ext uri="{FF2B5EF4-FFF2-40B4-BE49-F238E27FC236}">
                    <a16:creationId xmlns:a16="http://schemas.microsoft.com/office/drawing/2014/main" id="{57859736-1EBF-4A43-A360-7DDE7CDFE1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4137206"/>
                <a:ext cx="407697" cy="3816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hteck 77">
                <a:extLst>
                  <a:ext uri="{FF2B5EF4-FFF2-40B4-BE49-F238E27FC236}">
                    <a16:creationId xmlns:a16="http://schemas.microsoft.com/office/drawing/2014/main" id="{EBBB92EA-7972-48E0-9F90-9A401BB0AD82}"/>
                  </a:ext>
                </a:extLst>
              </p:cNvPr>
              <p:cNvSpPr/>
              <p:nvPr/>
            </p:nvSpPr>
            <p:spPr>
              <a:xfrm>
                <a:off x="7035384" y="4718598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hteck 77">
                <a:extLst>
                  <a:ext uri="{FF2B5EF4-FFF2-40B4-BE49-F238E27FC236}">
                    <a16:creationId xmlns:a16="http://schemas.microsoft.com/office/drawing/2014/main" id="{EBBB92EA-7972-48E0-9F90-9A401BB0A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4718598"/>
                <a:ext cx="407697" cy="381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hteck 79">
                <a:extLst>
                  <a:ext uri="{FF2B5EF4-FFF2-40B4-BE49-F238E27FC236}">
                    <a16:creationId xmlns:a16="http://schemas.microsoft.com/office/drawing/2014/main" id="{8FD69C0B-248F-48A9-ACD2-1FE5C1F7BFA7}"/>
                  </a:ext>
                </a:extLst>
              </p:cNvPr>
              <p:cNvSpPr/>
              <p:nvPr/>
            </p:nvSpPr>
            <p:spPr>
              <a:xfrm>
                <a:off x="7609151" y="120874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Rechteck 79">
                <a:extLst>
                  <a:ext uri="{FF2B5EF4-FFF2-40B4-BE49-F238E27FC236}">
                    <a16:creationId xmlns:a16="http://schemas.microsoft.com/office/drawing/2014/main" id="{8FD69C0B-248F-48A9-ACD2-1FE5C1F7BF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1208740"/>
                <a:ext cx="407697" cy="3816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6E21123F-C6CF-4F6D-A2A9-288850A74E9B}"/>
                  </a:ext>
                </a:extLst>
              </p:cNvPr>
              <p:cNvSpPr/>
              <p:nvPr/>
            </p:nvSpPr>
            <p:spPr>
              <a:xfrm>
                <a:off x="7609151" y="1790132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6E21123F-C6CF-4F6D-A2A9-288850A74E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1790132"/>
                <a:ext cx="407697" cy="3816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388CA347-8DC6-41A2-AB3E-28BDAB027F06}"/>
                  </a:ext>
                </a:extLst>
              </p:cNvPr>
              <p:cNvSpPr/>
              <p:nvPr/>
            </p:nvSpPr>
            <p:spPr>
              <a:xfrm>
                <a:off x="7609151" y="2371524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388CA347-8DC6-41A2-AB3E-28BDAB027F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2371524"/>
                <a:ext cx="407697" cy="381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hteck 82">
                <a:extLst>
                  <a:ext uri="{FF2B5EF4-FFF2-40B4-BE49-F238E27FC236}">
                    <a16:creationId xmlns:a16="http://schemas.microsoft.com/office/drawing/2014/main" id="{452907D5-D13E-432C-9E02-EA240DA92659}"/>
                  </a:ext>
                </a:extLst>
              </p:cNvPr>
              <p:cNvSpPr/>
              <p:nvPr/>
            </p:nvSpPr>
            <p:spPr>
              <a:xfrm>
                <a:off x="7609151" y="2952916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Rechteck 82">
                <a:extLst>
                  <a:ext uri="{FF2B5EF4-FFF2-40B4-BE49-F238E27FC236}">
                    <a16:creationId xmlns:a16="http://schemas.microsoft.com/office/drawing/2014/main" id="{452907D5-D13E-432C-9E02-EA240DA926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2952916"/>
                <a:ext cx="407697" cy="3816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993DBFD9-6DBE-4319-9FC6-C72F8D209B15}"/>
                  </a:ext>
                </a:extLst>
              </p:cNvPr>
              <p:cNvSpPr/>
              <p:nvPr/>
            </p:nvSpPr>
            <p:spPr>
              <a:xfrm>
                <a:off x="7609151" y="3534308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993DBFD9-6DBE-4319-9FC6-C72F8D209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3534308"/>
                <a:ext cx="407697" cy="38164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hteck 84">
                <a:extLst>
                  <a:ext uri="{FF2B5EF4-FFF2-40B4-BE49-F238E27FC236}">
                    <a16:creationId xmlns:a16="http://schemas.microsoft.com/office/drawing/2014/main" id="{DE7AF6B0-5375-48FB-A90C-48169C64FA95}"/>
                  </a:ext>
                </a:extLst>
              </p:cNvPr>
              <p:cNvSpPr/>
              <p:nvPr/>
            </p:nvSpPr>
            <p:spPr>
              <a:xfrm>
                <a:off x="7609151" y="411570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hteck 84">
                <a:extLst>
                  <a:ext uri="{FF2B5EF4-FFF2-40B4-BE49-F238E27FC236}">
                    <a16:creationId xmlns:a16="http://schemas.microsoft.com/office/drawing/2014/main" id="{DE7AF6B0-5375-48FB-A90C-48169C64FA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4115700"/>
                <a:ext cx="407697" cy="381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DDBD3029-93EC-492D-8E1F-8DDF37725B90}"/>
                  </a:ext>
                </a:extLst>
              </p:cNvPr>
              <p:cNvSpPr/>
              <p:nvPr/>
            </p:nvSpPr>
            <p:spPr>
              <a:xfrm>
                <a:off x="8311102" y="629899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DDBD3029-93EC-492D-8E1F-8DDF37725B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629899"/>
                <a:ext cx="407697" cy="3816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8B547DD6-289F-4999-A756-3F7247258A6A}"/>
                  </a:ext>
                </a:extLst>
              </p:cNvPr>
              <p:cNvSpPr/>
              <p:nvPr/>
            </p:nvSpPr>
            <p:spPr>
              <a:xfrm>
                <a:off x="8311102" y="1211291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8B547DD6-289F-4999-A756-3F7247258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1211291"/>
                <a:ext cx="407697" cy="38164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BDB3B3C4-6FD4-4A63-9823-81E783DE4447}"/>
                  </a:ext>
                </a:extLst>
              </p:cNvPr>
              <p:cNvSpPr/>
              <p:nvPr/>
            </p:nvSpPr>
            <p:spPr>
              <a:xfrm>
                <a:off x="8311102" y="1792683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BDB3B3C4-6FD4-4A63-9823-81E783DE4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1792683"/>
                <a:ext cx="407697" cy="381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5555949A-3D8C-41E2-A4F6-6D1EEB0914CB}"/>
                  </a:ext>
                </a:extLst>
              </p:cNvPr>
              <p:cNvSpPr/>
              <p:nvPr/>
            </p:nvSpPr>
            <p:spPr>
              <a:xfrm>
                <a:off x="8311102" y="2374075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5555949A-3D8C-41E2-A4F6-6D1EEB091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2374075"/>
                <a:ext cx="407697" cy="3816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840CB029-4584-48FD-975E-47A89521E65A}"/>
                  </a:ext>
                </a:extLst>
              </p:cNvPr>
              <p:cNvSpPr/>
              <p:nvPr/>
            </p:nvSpPr>
            <p:spPr>
              <a:xfrm>
                <a:off x="8311102" y="2955467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840CB029-4584-48FD-975E-47A89521E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2955467"/>
                <a:ext cx="407697" cy="38164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894A52AA-B5E7-4EB2-95BB-440A63547124}"/>
                  </a:ext>
                </a:extLst>
              </p:cNvPr>
              <p:cNvSpPr/>
              <p:nvPr/>
            </p:nvSpPr>
            <p:spPr>
              <a:xfrm>
                <a:off x="8311102" y="3536859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894A52AA-B5E7-4EB2-95BB-440A63547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3536859"/>
                <a:ext cx="407697" cy="38164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29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4DEB39E-B6D7-4A5B-888B-DEC7C83F2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009" y="1825625"/>
            <a:ext cx="7354493" cy="346681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an RNN?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6">
                <a:extLst>
                  <a:ext uri="{FF2B5EF4-FFF2-40B4-BE49-F238E27FC236}">
                    <a16:creationId xmlns:a16="http://schemas.microsoft.com/office/drawing/2014/main" id="{495D97BB-BF3B-4743-87F7-312402955D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948" y="1696531"/>
                <a:ext cx="4101525" cy="442486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dirty="0"/>
                  <a:t>The objective of the BPTT algorithm [</a:t>
                </a:r>
                <a:r>
                  <a:rPr lang="en-US" sz="1400" dirty="0" err="1"/>
                  <a:t>Werbos</a:t>
                </a:r>
                <a:r>
                  <a:rPr lang="en-US" sz="1400" dirty="0"/>
                  <a:t>, 1990]</a:t>
                </a:r>
                <a:br>
                  <a:rPr lang="en-US" sz="1400" dirty="0"/>
                </a:br>
                <a:r>
                  <a:rPr lang="en-US" sz="1400" dirty="0"/>
                  <a:t>is to update the weight matrix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sz="1400" dirty="0"/>
                  <a:t> at any timepoint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 to minimize the global loss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400" dirty="0"/>
                  <a:t>, defined by the sum of the loss functions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The gradient of the global loss is then defined by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den>
                      </m:f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400" dirty="0"/>
                  <a:t>Applying the chain rule and some substitutions we obtain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0" indent="0">
                  <a:buFont typeface="Arial"/>
                  <a:buNone/>
                </a:pPr>
                <a:r>
                  <a:rPr lang="en-US" sz="1600" dirty="0"/>
                  <a:t>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p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nary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𝒐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den>
                        </m:f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Inhaltsplatzhalter 6">
                <a:extLst>
                  <a:ext uri="{FF2B5EF4-FFF2-40B4-BE49-F238E27FC236}">
                    <a16:creationId xmlns:a16="http://schemas.microsoft.com/office/drawing/2014/main" id="{495D97BB-BF3B-4743-87F7-312402955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48" y="1696531"/>
                <a:ext cx="4101525" cy="4424868"/>
              </a:xfrm>
              <a:prstGeom prst="rect">
                <a:avLst/>
              </a:prstGeom>
              <a:blipFill>
                <a:blip r:embed="rId3"/>
                <a:stretch>
                  <a:fillRect l="-446" t="-551" b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7A6B52B3-F141-424B-9446-163AEE6AB0A3}"/>
              </a:ext>
            </a:extLst>
          </p:cNvPr>
          <p:cNvSpPr/>
          <p:nvPr/>
        </p:nvSpPr>
        <p:spPr>
          <a:xfrm>
            <a:off x="2609701" y="4973550"/>
            <a:ext cx="479639" cy="899885"/>
          </a:xfrm>
          <a:prstGeom prst="rect">
            <a:avLst/>
          </a:prstGeom>
          <a:noFill/>
          <a:ln w="12700">
            <a:solidFill>
              <a:srgbClr val="3D6A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C5F36D3-F73C-4C39-BA62-E776CEBAF28F}"/>
              </a:ext>
            </a:extLst>
          </p:cNvPr>
          <p:cNvSpPr/>
          <p:nvPr/>
        </p:nvSpPr>
        <p:spPr>
          <a:xfrm>
            <a:off x="3089340" y="4972616"/>
            <a:ext cx="479639" cy="899885"/>
          </a:xfrm>
          <a:prstGeom prst="rect">
            <a:avLst/>
          </a:prstGeom>
          <a:noFill/>
          <a:ln w="12700">
            <a:solidFill>
              <a:srgbClr val="3F7B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ln>
                <a:solidFill>
                  <a:srgbClr val="3F7BFD"/>
                </a:solidFill>
              </a:ln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3327E2D-FB81-4411-9FFA-2C1411675929}"/>
              </a:ext>
            </a:extLst>
          </p:cNvPr>
          <p:cNvSpPr/>
          <p:nvPr/>
        </p:nvSpPr>
        <p:spPr>
          <a:xfrm>
            <a:off x="3568979" y="4972615"/>
            <a:ext cx="479639" cy="899885"/>
          </a:xfrm>
          <a:prstGeom prst="rect">
            <a:avLst/>
          </a:prstGeom>
          <a:noFill/>
          <a:ln w="12700">
            <a:solidFill>
              <a:srgbClr val="7C0A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E0910D7-E01E-4FF7-AA8B-D3B969F1A94A}"/>
              </a:ext>
            </a:extLst>
          </p:cNvPr>
          <p:cNvSpPr txBox="1"/>
          <p:nvPr/>
        </p:nvSpPr>
        <p:spPr>
          <a:xfrm>
            <a:off x="488948" y="2717628"/>
            <a:ext cx="413896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0" i="0" u="none" baseline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(2)</a:t>
            </a:r>
            <a:endParaRPr lang="en-US" sz="1600" b="0" i="0" u="none" baseline="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D06A23E-687F-4252-AC5D-D7E46AAEBA1C}"/>
              </a:ext>
            </a:extLst>
          </p:cNvPr>
          <p:cNvSpPr txBox="1"/>
          <p:nvPr/>
        </p:nvSpPr>
        <p:spPr>
          <a:xfrm>
            <a:off x="488948" y="3801819"/>
            <a:ext cx="413896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0" i="0" u="none" baseline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lang="de-DE" sz="16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de-DE" sz="1600" b="0" i="0" u="none" baseline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en-US" sz="1600" b="0" i="0" u="none" baseline="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AD88404-07AB-485C-A58B-5A2185B3381C}"/>
              </a:ext>
            </a:extLst>
          </p:cNvPr>
          <p:cNvSpPr txBox="1"/>
          <p:nvPr/>
        </p:nvSpPr>
        <p:spPr>
          <a:xfrm>
            <a:off x="438935" y="5280607"/>
            <a:ext cx="413896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0" i="0" u="none" baseline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(4)</a:t>
            </a:r>
            <a:endParaRPr lang="en-US" sz="1600" b="0" i="0" u="none" baseline="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72DFA5F-DAF7-4676-8428-E32CDC7AB3EB}"/>
              </a:ext>
            </a:extLst>
          </p:cNvPr>
          <p:cNvSpPr/>
          <p:nvPr/>
        </p:nvSpPr>
        <p:spPr>
          <a:xfrm>
            <a:off x="10273027" y="3291589"/>
            <a:ext cx="1010922" cy="431223"/>
          </a:xfrm>
          <a:prstGeom prst="rect">
            <a:avLst/>
          </a:prstGeom>
          <a:noFill/>
          <a:ln w="12700">
            <a:solidFill>
              <a:srgbClr val="7C0A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6EF6655-DC7F-41DF-A893-F2062B731C2B}"/>
              </a:ext>
            </a:extLst>
          </p:cNvPr>
          <p:cNvSpPr/>
          <p:nvPr/>
        </p:nvSpPr>
        <p:spPr>
          <a:xfrm>
            <a:off x="10814050" y="2774219"/>
            <a:ext cx="393702" cy="948594"/>
          </a:xfrm>
          <a:prstGeom prst="rect">
            <a:avLst/>
          </a:prstGeom>
          <a:noFill/>
          <a:ln w="12700">
            <a:solidFill>
              <a:srgbClr val="3F7B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ln>
                <a:solidFill>
                  <a:srgbClr val="3F7BFD"/>
                </a:solidFill>
              </a:ln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837F971-2291-48DE-8180-78C7DDD12754}"/>
              </a:ext>
            </a:extLst>
          </p:cNvPr>
          <p:cNvSpPr/>
          <p:nvPr/>
        </p:nvSpPr>
        <p:spPr>
          <a:xfrm>
            <a:off x="10750550" y="2273300"/>
            <a:ext cx="533399" cy="1001837"/>
          </a:xfrm>
          <a:prstGeom prst="rect">
            <a:avLst/>
          </a:prstGeom>
          <a:noFill/>
          <a:ln w="12700">
            <a:solidFill>
              <a:srgbClr val="3D6A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369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2BF860-0507-4BEB-845B-0747C676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7" y="1825625"/>
            <a:ext cx="4600903" cy="4295476"/>
          </a:xfrm>
        </p:spPr>
        <p:txBody>
          <a:bodyPr>
            <a:normAutofit/>
          </a:bodyPr>
          <a:lstStyle/>
          <a:p>
            <a:r>
              <a:rPr lang="en-US" sz="1400" dirty="0"/>
              <a:t>An autoencoder is an unsupervised neural network that is trained to attempt to copy its input to its output [Goodfellow et al., 2016].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Autoencoders are used for: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/>
              <a:t> </a:t>
            </a:r>
            <a:r>
              <a:rPr lang="en-US" sz="1400" dirty="0"/>
              <a:t>dimensionality reduction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 removing structural noise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 feature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 outlier detection</a:t>
            </a:r>
            <a:r>
              <a:rPr lang="en-US" sz="1400" b="1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Autoencoders are also applied in combination with recurrent neural networks (RNN) on timeseries data (e.g. (Bao et al., 2017)).</a:t>
            </a:r>
          </a:p>
          <a:p>
            <a:endParaRPr lang="en-US" sz="1400" dirty="0"/>
          </a:p>
          <a:p>
            <a:endParaRPr lang="en-US" sz="1600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Autoencoders?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F2EACC2-2061-4ED5-9F29-CC7B8071C724}"/>
              </a:ext>
            </a:extLst>
          </p:cNvPr>
          <p:cNvSpPr txBox="1"/>
          <p:nvPr/>
        </p:nvSpPr>
        <p:spPr>
          <a:xfrm>
            <a:off x="5803996" y="4451968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Figure: Example of an undercomplete autoencoder with three input and output layers and two hidden layers. </a:t>
            </a:r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729745E-69A9-446C-BA01-32367326ABDF}"/>
              </a:ext>
            </a:extLst>
          </p:cNvPr>
          <p:cNvGrpSpPr/>
          <p:nvPr/>
        </p:nvGrpSpPr>
        <p:grpSpPr>
          <a:xfrm>
            <a:off x="1998121" y="10100000"/>
            <a:ext cx="15101605" cy="2246437"/>
            <a:chOff x="-13736454" y="10758456"/>
            <a:chExt cx="12176654" cy="2074525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AEFC7AE3-2E5C-4641-81BF-0B9918EAE522}"/>
                </a:ext>
              </a:extLst>
            </p:cNvPr>
            <p:cNvCxnSpPr>
              <a:cxnSpLocks/>
              <a:stCxn id="82" idx="3"/>
              <a:endCxn id="70" idx="1"/>
            </p:cNvCxnSpPr>
            <p:nvPr/>
          </p:nvCxnSpPr>
          <p:spPr>
            <a:xfrm>
              <a:off x="-12312070" y="11519666"/>
              <a:ext cx="1780266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DA1BC082-D72D-4EF0-9C66-5D001EDAB63B}"/>
                </a:ext>
              </a:extLst>
            </p:cNvPr>
            <p:cNvCxnSpPr>
              <a:cxnSpLocks/>
              <a:endCxn id="84" idx="1"/>
            </p:cNvCxnSpPr>
            <p:nvPr/>
          </p:nvCxnSpPr>
          <p:spPr>
            <a:xfrm>
              <a:off x="-7591828" y="11519667"/>
              <a:ext cx="751579" cy="0"/>
            </a:xfrm>
            <a:prstGeom prst="line">
              <a:avLst/>
            </a:prstGeom>
            <a:ln w="57150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2681B21F-E137-4686-9B0D-BDEF3D410050}"/>
                </a:ext>
              </a:extLst>
            </p:cNvPr>
            <p:cNvSpPr txBox="1"/>
            <p:nvPr/>
          </p:nvSpPr>
          <p:spPr>
            <a:xfrm>
              <a:off x="-3943958" y="10846589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Input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86081257-B73E-4676-BFF5-E3690D74A6F1}"/>
                </a:ext>
              </a:extLst>
            </p:cNvPr>
            <p:cNvSpPr txBox="1"/>
            <p:nvPr/>
          </p:nvSpPr>
          <p:spPr>
            <a:xfrm>
              <a:off x="-3933482" y="12349801"/>
              <a:ext cx="2373682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Output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D51D26AF-5622-4A9F-9357-D0FC4CA3771A}"/>
                </a:ext>
              </a:extLst>
            </p:cNvPr>
            <p:cNvSpPr/>
            <p:nvPr/>
          </p:nvSpPr>
          <p:spPr>
            <a:xfrm>
              <a:off x="-10531804" y="10758456"/>
              <a:ext cx="1424384" cy="152242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0" i="0" u="none" baseline="0" dirty="0">
                  <a:solidFill>
                    <a:srgbClr val="666666"/>
                  </a:solidFill>
                  <a:latin typeface="BMW Group Condensed" panose="020B0606020202020204" pitchFamily="34" charset="0"/>
                </a:rPr>
                <a:t>z</a:t>
              </a:r>
            </a:p>
          </p:txBody>
        </p: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52F10EC9-6450-4203-B9C3-DE36A4B388C5}"/>
                </a:ext>
              </a:extLst>
            </p:cNvPr>
            <p:cNvCxnSpPr>
              <a:cxnSpLocks/>
              <a:stCxn id="70" idx="3"/>
              <a:endCxn id="84" idx="1"/>
            </p:cNvCxnSpPr>
            <p:nvPr/>
          </p:nvCxnSpPr>
          <p:spPr>
            <a:xfrm>
              <a:off x="-9107420" y="11519667"/>
              <a:ext cx="2267170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FE0D3968-B450-4BE3-982F-D22C1BF4462D}"/>
                </a:ext>
              </a:extLst>
            </p:cNvPr>
            <p:cNvSpPr/>
            <p:nvPr/>
          </p:nvSpPr>
          <p:spPr>
            <a:xfrm>
              <a:off x="-4517474" y="11540712"/>
              <a:ext cx="488621" cy="47360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889D2231-1842-4149-AF1F-2F5C4079CAF3}"/>
                </a:ext>
              </a:extLst>
            </p:cNvPr>
            <p:cNvSpPr txBox="1"/>
            <p:nvPr/>
          </p:nvSpPr>
          <p:spPr>
            <a:xfrm>
              <a:off x="-3943958" y="11596308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H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idden Vector</a:t>
              </a: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B0EB49E6-24A9-4B98-B477-E195D6FC93D8}"/>
                </a:ext>
              </a:extLst>
            </p:cNvPr>
            <p:cNvSpPr/>
            <p:nvPr/>
          </p:nvSpPr>
          <p:spPr>
            <a:xfrm>
              <a:off x="-13736454" y="10758456"/>
              <a:ext cx="1424384" cy="15224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0" i="0" u="none" baseline="0" dirty="0">
                  <a:solidFill>
                    <a:schemeClr val="bg1"/>
                  </a:solidFill>
                  <a:latin typeface="BMW Group Condensed" panose="020B060602020202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703E74D1-A15F-48D2-A350-D327E44B22AC}"/>
                    </a:ext>
                  </a:extLst>
                </p:cNvPr>
                <p:cNvSpPr/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de-DE" sz="2800" b="0" i="0" u="none" baseline="0" dirty="0">
                    <a:solidFill>
                      <a:schemeClr val="bg1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703E74D1-A15F-48D2-A350-D327E44B22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0175B5DA-865C-4991-913B-5D8D48502F51}"/>
                </a:ext>
              </a:extLst>
            </p:cNvPr>
            <p:cNvSpPr/>
            <p:nvPr/>
          </p:nvSpPr>
          <p:spPr>
            <a:xfrm>
              <a:off x="-4517474" y="12273116"/>
              <a:ext cx="473004" cy="4736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95595C84-401D-4F22-87A7-8C77516078EB}"/>
                </a:ext>
              </a:extLst>
            </p:cNvPr>
            <p:cNvSpPr/>
            <p:nvPr/>
          </p:nvSpPr>
          <p:spPr>
            <a:xfrm>
              <a:off x="-4527950" y="10828384"/>
              <a:ext cx="473004" cy="4736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0510CFCE-9AB0-4BD4-8BF9-C12862D50C98}"/>
              </a:ext>
            </a:extLst>
          </p:cNvPr>
          <p:cNvGrpSpPr/>
          <p:nvPr/>
        </p:nvGrpSpPr>
        <p:grpSpPr>
          <a:xfrm>
            <a:off x="2095279" y="9057652"/>
            <a:ext cx="9776884" cy="438229"/>
            <a:chOff x="7461143" y="5189130"/>
            <a:chExt cx="1006351" cy="68858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997CB5E4-0CE1-4DF7-839F-67E6023D4730}"/>
                </a:ext>
              </a:extLst>
            </p:cNvPr>
            <p:cNvSpPr/>
            <p:nvPr/>
          </p:nvSpPr>
          <p:spPr>
            <a:xfrm>
              <a:off x="7461143" y="5189130"/>
              <a:ext cx="688578" cy="580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0" dirty="0">
                  <a:latin typeface="Corbel" panose="020B0503020204020204" pitchFamily="34" charset="0"/>
                </a:rPr>
                <a:t>            Encoder</a:t>
              </a:r>
              <a:endParaRPr lang="de-DE" dirty="0">
                <a:latin typeface="Corbel" panose="020B050302020402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28DA069D-E125-4906-B097-E7FC9261C443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112754" cy="580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𝐷𝑒𝑐𝑜𝑑𝑒𝑟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28DA069D-E125-4906-B097-E7FC9261C4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112754" cy="580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F966F17-86D8-4A6D-BB50-54CE1B3C0A03}"/>
                    </a:ext>
                  </a:extLst>
                </p:cNvPr>
                <p:cNvSpPr/>
                <p:nvPr/>
              </p:nvSpPr>
              <p:spPr>
                <a:xfrm>
                  <a:off x="7756619" y="5199956"/>
                  <a:ext cx="422630" cy="580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𝐻𝑖𝑑𝑑𝑒𝑛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𝑉𝑒𝑐𝑡𝑜𝑟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F966F17-86D8-4A6D-BB50-54CE1B3C0A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19" y="5199956"/>
                  <a:ext cx="422630" cy="580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0641F578-0EB6-4261-9D89-BC45239F5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181" y="2690307"/>
            <a:ext cx="6589240" cy="152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075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4497" y="1825625"/>
                <a:ext cx="4600903" cy="4295476"/>
              </a:xfrm>
            </p:spPr>
            <p:txBody>
              <a:bodyPr>
                <a:normAutofit/>
              </a:bodyPr>
              <a:lstStyle/>
              <a:p>
                <a:r>
                  <a:rPr lang="en-US" sz="1400" dirty="0"/>
                  <a:t>An autoencoder may be viewed as consisting of two parts:</a:t>
                </a:r>
              </a:p>
              <a:p>
                <a:pPr lvl="1"/>
                <a:r>
                  <a:rPr lang="en-US" sz="1400" dirty="0"/>
                  <a:t>Encoder function: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Decoder function: </a:t>
                </a:r>
                <a14:m>
                  <m:oMath xmlns:m="http://schemas.openxmlformats.org/officeDocument/2006/math">
                    <m:r>
                      <a:rPr lang="de-DE" sz="14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r>
                  <a:rPr lang="en-US" sz="1400" dirty="0"/>
                  <a:t>Both functions are of the form </a:t>
                </a:r>
                <a14:m>
                  <m:oMath xmlns:m="http://schemas.openxmlformats.org/officeDocument/2006/math">
                    <m:r>
                      <a:rPr lang="en-US" sz="1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𝐲</m:t>
                    </m:r>
                    <m:r>
                      <a:rPr lang="en-US" sz="1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en-US" sz="1400" dirty="0"/>
                  <a:t> where</a:t>
                </a:r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400" dirty="0"/>
                  <a:t> is an activation function,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400" dirty="0"/>
                  <a:t> is a weight matrix and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1400" dirty="0"/>
                  <a:t> is the bias.</a:t>
                </a:r>
              </a:p>
              <a:p>
                <a:r>
                  <a:rPr lang="en-US" sz="1400" dirty="0"/>
                  <a:t>The hidden layer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1400" dirty="0"/>
                  <a:t> describes a code that is used to represent the input.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r>
                  <a:rPr lang="en-US" sz="1400" dirty="0"/>
                  <a:t>During the learning process, the autoencoder adjusts the values of the latent variables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1400" dirty="0"/>
                  <a:t> through minimizing the reconstruction error/loss function:</a:t>
                </a:r>
                <a:endParaRPr lang="en-US" sz="1400" i="1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)                    	(1)</a:t>
                </a:r>
              </a:p>
              <a:p>
                <a:endParaRPr lang="en-US" sz="140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497" y="1825625"/>
                <a:ext cx="4600903" cy="4295476"/>
              </a:xfrm>
              <a:blipFill>
                <a:blip r:embed="rId2"/>
                <a:stretch>
                  <a:fillRect l="-397" t="-567" r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formulation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Autoencoders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F2EACC2-2061-4ED5-9F29-CC7B8071C724}"/>
              </a:ext>
            </a:extLst>
          </p:cNvPr>
          <p:cNvSpPr txBox="1"/>
          <p:nvPr/>
        </p:nvSpPr>
        <p:spPr>
          <a:xfrm>
            <a:off x="6457139" y="5688813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Figure: Example of an undercomplete autoencoder with three input and output layers and two hidden layers. </a:t>
            </a:r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681A70C2-7985-46CC-9053-B74D714543B2}"/>
              </a:ext>
            </a:extLst>
          </p:cNvPr>
          <p:cNvGrpSpPr>
            <a:grpSpLocks noChangeAspect="1"/>
          </p:cNvGrpSpPr>
          <p:nvPr/>
        </p:nvGrpSpPr>
        <p:grpSpPr>
          <a:xfrm>
            <a:off x="6796215" y="1542507"/>
            <a:ext cx="3458433" cy="509367"/>
            <a:chOff x="6480000" y="877817"/>
            <a:chExt cx="3762168" cy="405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echteck 104">
                  <a:extLst>
                    <a:ext uri="{FF2B5EF4-FFF2-40B4-BE49-F238E27FC236}">
                      <a16:creationId xmlns:a16="http://schemas.microsoft.com/office/drawing/2014/main" id="{4F04ED55-4427-466B-8300-D99A0EC4FC09}"/>
                    </a:ext>
                  </a:extLst>
                </p:cNvPr>
                <p:cNvSpPr/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E0ACA173-DC2F-4AA7-AF8F-92693C7D77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Rechteck 105">
                  <a:extLst>
                    <a:ext uri="{FF2B5EF4-FFF2-40B4-BE49-F238E27FC236}">
                      <a16:creationId xmlns:a16="http://schemas.microsoft.com/office/drawing/2014/main" id="{93A86AB3-EF14-41FC-8951-1A9569E90069}"/>
                    </a:ext>
                  </a:extLst>
                </p:cNvPr>
                <p:cNvSpPr/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335065D4-8714-41F0-A474-83046746A6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FA7F27A2-FBB6-4E99-8526-FFE57169E7F1}"/>
                </a:ext>
              </a:extLst>
            </p:cNvPr>
            <p:cNvSpPr/>
            <p:nvPr/>
          </p:nvSpPr>
          <p:spPr>
            <a:xfrm>
              <a:off x="7884000" y="877817"/>
              <a:ext cx="754502" cy="405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i="0" u="none" baseline="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z</a:t>
              </a:r>
            </a:p>
          </p:txBody>
        </p:sp>
      </p:grpSp>
      <p:grpSp>
        <p:nvGrpSpPr>
          <p:cNvPr id="108" name="Gruppieren 107">
            <a:extLst>
              <a:ext uri="{FF2B5EF4-FFF2-40B4-BE49-F238E27FC236}">
                <a16:creationId xmlns:a16="http://schemas.microsoft.com/office/drawing/2014/main" id="{59C1C51A-B919-428B-90B8-76C63D5796F7}"/>
              </a:ext>
            </a:extLst>
          </p:cNvPr>
          <p:cNvGrpSpPr/>
          <p:nvPr/>
        </p:nvGrpSpPr>
        <p:grpSpPr>
          <a:xfrm>
            <a:off x="6862120" y="4941801"/>
            <a:ext cx="3392528" cy="307777"/>
            <a:chOff x="6928914" y="5199956"/>
            <a:chExt cx="2421483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Rechteck 108">
                  <a:extLst>
                    <a:ext uri="{FF2B5EF4-FFF2-40B4-BE49-F238E27FC236}">
                      <a16:creationId xmlns:a16="http://schemas.microsoft.com/office/drawing/2014/main" id="{F5EC0F2F-EE02-4A34-A972-489FF02D29F0}"/>
                    </a:ext>
                  </a:extLst>
                </p:cNvPr>
                <p:cNvSpPr/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𝐸𝑛𝑐𝑜𝑑𝑖𝑛𝑔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1B097794-E100-43DD-B0DB-FFB330592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Rechteck 109">
                  <a:extLst>
                    <a:ext uri="{FF2B5EF4-FFF2-40B4-BE49-F238E27FC236}">
                      <a16:creationId xmlns:a16="http://schemas.microsoft.com/office/drawing/2014/main" id="{AE6E23E2-9C3D-4E46-BBE3-E640021A83CB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𝐷𝑒𝑐𝑜𝑑𝑖𝑛𝑔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F7DD0306-CEDB-46E8-B43E-FD5B6850E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2E5755A6-0943-4C4A-91C6-A262503A9A03}"/>
              </a:ext>
            </a:extLst>
          </p:cNvPr>
          <p:cNvGrpSpPr/>
          <p:nvPr/>
        </p:nvGrpSpPr>
        <p:grpSpPr>
          <a:xfrm>
            <a:off x="6862120" y="2091808"/>
            <a:ext cx="5494636" cy="2439003"/>
            <a:chOff x="-12132000" y="-446665"/>
            <a:chExt cx="12765899" cy="5472000"/>
          </a:xfrm>
        </p:grpSpPr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92DA5401-5730-4FA0-9FBD-132BE39F7189}"/>
                </a:ext>
              </a:extLst>
            </p:cNvPr>
            <p:cNvSpPr/>
            <p:nvPr/>
          </p:nvSpPr>
          <p:spPr>
            <a:xfrm>
              <a:off x="-12132000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600" b="1" i="0" u="none" baseline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Freihandform: Form 112">
                  <a:extLst>
                    <a:ext uri="{FF2B5EF4-FFF2-40B4-BE49-F238E27FC236}">
                      <a16:creationId xmlns:a16="http://schemas.microsoft.com/office/drawing/2014/main" id="{51242DC1-E645-4294-A970-C7CFA8C1FDB5}"/>
                    </a:ext>
                  </a:extLst>
                </p:cNvPr>
                <p:cNvSpPr/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87718" tIns="287718" rIns="287718" bIns="287718" numCol="1" spcCol="1270" anchor="ctr" anchorCtr="0">
                  <a:noAutofit/>
                </a:bodyPr>
                <a:lstStyle/>
                <a:p>
                  <a:pPr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00" b="1" i="0" u="none" baseline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3" name="Freihandform: Form 112">
                  <a:extLst>
                    <a:ext uri="{FF2B5EF4-FFF2-40B4-BE49-F238E27FC236}">
                      <a16:creationId xmlns:a16="http://schemas.microsoft.com/office/drawing/2014/main" id="{51242DC1-E645-4294-A970-C7CFA8C1FD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D7E7D335-4449-400D-8C3B-FE7AC580BE78}"/>
                </a:ext>
              </a:extLst>
            </p:cNvPr>
            <p:cNvSpPr/>
            <p:nvPr/>
          </p:nvSpPr>
          <p:spPr>
            <a:xfrm>
              <a:off x="-12132000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1B5F0773-2C15-4338-AE9B-21F69873E56E}"/>
                </a:ext>
              </a:extLst>
            </p:cNvPr>
            <p:cNvSpPr/>
            <p:nvPr/>
          </p:nvSpPr>
          <p:spPr>
            <a:xfrm>
              <a:off x="-6083244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B295B63C-799E-41C6-9461-45E2DA48D587}"/>
                </a:ext>
              </a:extLst>
            </p:cNvPr>
            <p:cNvSpPr/>
            <p:nvPr/>
          </p:nvSpPr>
          <p:spPr>
            <a:xfrm>
              <a:off x="-6083244" y="1569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11066654-A339-4E7D-A77B-7AC1E2F81E82}"/>
                </a:ext>
              </a:extLst>
            </p:cNvPr>
            <p:cNvSpPr/>
            <p:nvPr/>
          </p:nvSpPr>
          <p:spPr>
            <a:xfrm>
              <a:off x="-6083244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EB2CAFC1-CBB2-448C-83CB-8E9CE4DE54D5}"/>
                </a:ext>
              </a:extLst>
            </p:cNvPr>
            <p:cNvSpPr/>
            <p:nvPr/>
          </p:nvSpPr>
          <p:spPr>
            <a:xfrm>
              <a:off x="-9107244" y="561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4CD9A1D7-35E2-4C9D-AB39-B56BF53CF783}"/>
                </a:ext>
              </a:extLst>
            </p:cNvPr>
            <p:cNvSpPr/>
            <p:nvPr/>
          </p:nvSpPr>
          <p:spPr>
            <a:xfrm>
              <a:off x="-9107244" y="2577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110014F1-8AEB-42D2-810C-B5319E41C6C3}"/>
                </a:ext>
              </a:extLst>
            </p:cNvPr>
            <p:cNvCxnSpPr>
              <a:cxnSpLocks/>
              <a:stCxn id="112" idx="2"/>
              <a:endCxn id="118" idx="0"/>
            </p:cNvCxnSpPr>
            <p:nvPr/>
          </p:nvCxnSpPr>
          <p:spPr>
            <a:xfrm>
              <a:off x="-10692000" y="273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C3B35788-EEF0-455A-A73C-1A4C2EAB3AF8}"/>
                </a:ext>
              </a:extLst>
            </p:cNvPr>
            <p:cNvCxnSpPr>
              <a:cxnSpLocks/>
              <a:stCxn id="113" idx="2"/>
              <a:endCxn id="118" idx="0"/>
            </p:cNvCxnSpPr>
            <p:nvPr/>
          </p:nvCxnSpPr>
          <p:spPr>
            <a:xfrm flipV="1">
              <a:off x="-10692000" y="1281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813B29B1-E43E-4989-A5BB-DBC4ECD01B62}"/>
                </a:ext>
              </a:extLst>
            </p:cNvPr>
            <p:cNvCxnSpPr>
              <a:cxnSpLocks/>
              <a:stCxn id="114" idx="2"/>
              <a:endCxn id="118" idx="0"/>
            </p:cNvCxnSpPr>
            <p:nvPr/>
          </p:nvCxnSpPr>
          <p:spPr>
            <a:xfrm flipV="1">
              <a:off x="-10692000" y="1281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ABB16D32-F7B0-4695-81B4-7C8AD02D3A5F}"/>
                </a:ext>
              </a:extLst>
            </p:cNvPr>
            <p:cNvCxnSpPr>
              <a:cxnSpLocks/>
              <a:stCxn id="113" idx="2"/>
              <a:endCxn id="119" idx="0"/>
            </p:cNvCxnSpPr>
            <p:nvPr/>
          </p:nvCxnSpPr>
          <p:spPr>
            <a:xfrm>
              <a:off x="-10692000" y="2289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r Verbinder 123">
              <a:extLst>
                <a:ext uri="{FF2B5EF4-FFF2-40B4-BE49-F238E27FC236}">
                  <a16:creationId xmlns:a16="http://schemas.microsoft.com/office/drawing/2014/main" id="{2B9C7B21-E58D-4F92-AAA2-0BE908BA03CF}"/>
                </a:ext>
              </a:extLst>
            </p:cNvPr>
            <p:cNvCxnSpPr>
              <a:cxnSpLocks/>
              <a:stCxn id="112" idx="2"/>
              <a:endCxn id="119" idx="0"/>
            </p:cNvCxnSpPr>
            <p:nvPr/>
          </p:nvCxnSpPr>
          <p:spPr>
            <a:xfrm>
              <a:off x="-10692000" y="273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56B99909-2FA4-4741-8DD4-BFC3607B5959}"/>
                </a:ext>
              </a:extLst>
            </p:cNvPr>
            <p:cNvCxnSpPr>
              <a:cxnSpLocks/>
              <a:stCxn id="118" idx="2"/>
              <a:endCxn id="115" idx="0"/>
            </p:cNvCxnSpPr>
            <p:nvPr/>
          </p:nvCxnSpPr>
          <p:spPr>
            <a:xfrm flipV="1">
              <a:off x="-7667244" y="273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4513E1FD-DA27-4A69-BE84-AA9914E403EB}"/>
                </a:ext>
              </a:extLst>
            </p:cNvPr>
            <p:cNvCxnSpPr>
              <a:cxnSpLocks/>
              <a:stCxn id="118" idx="2"/>
              <a:endCxn id="116" idx="0"/>
            </p:cNvCxnSpPr>
            <p:nvPr/>
          </p:nvCxnSpPr>
          <p:spPr>
            <a:xfrm>
              <a:off x="-7667244" y="1281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13752F6F-3A63-4B38-B953-8F340C092FF9}"/>
                </a:ext>
              </a:extLst>
            </p:cNvPr>
            <p:cNvCxnSpPr>
              <a:cxnSpLocks/>
              <a:stCxn id="118" idx="2"/>
              <a:endCxn id="117" idx="0"/>
            </p:cNvCxnSpPr>
            <p:nvPr/>
          </p:nvCxnSpPr>
          <p:spPr>
            <a:xfrm>
              <a:off x="-7667244" y="1281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E64BE806-4FAE-45B8-BA12-5B05402FA63F}"/>
                </a:ext>
              </a:extLst>
            </p:cNvPr>
            <p:cNvCxnSpPr>
              <a:cxnSpLocks/>
              <a:stCxn id="119" idx="2"/>
              <a:endCxn id="117" idx="0"/>
            </p:cNvCxnSpPr>
            <p:nvPr/>
          </p:nvCxnSpPr>
          <p:spPr>
            <a:xfrm>
              <a:off x="-7667244" y="3297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3393A3F8-F361-4D52-AB94-114D539E4A19}"/>
                </a:ext>
              </a:extLst>
            </p:cNvPr>
            <p:cNvCxnSpPr>
              <a:cxnSpLocks/>
              <a:stCxn id="119" idx="2"/>
              <a:endCxn id="116" idx="0"/>
            </p:cNvCxnSpPr>
            <p:nvPr/>
          </p:nvCxnSpPr>
          <p:spPr>
            <a:xfrm flipV="1">
              <a:off x="-7667244" y="2289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5FC25F4A-429C-4801-82CA-DC6CB726093F}"/>
                </a:ext>
              </a:extLst>
            </p:cNvPr>
            <p:cNvCxnSpPr>
              <a:cxnSpLocks/>
              <a:stCxn id="119" idx="2"/>
              <a:endCxn id="115" idx="0"/>
            </p:cNvCxnSpPr>
            <p:nvPr/>
          </p:nvCxnSpPr>
          <p:spPr>
            <a:xfrm flipV="1">
              <a:off x="-7667244" y="273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5DD4D3E2-8646-42AA-A0B2-17455A0B19D8}"/>
                </a:ext>
              </a:extLst>
            </p:cNvPr>
            <p:cNvSpPr/>
            <p:nvPr/>
          </p:nvSpPr>
          <p:spPr>
            <a:xfrm>
              <a:off x="-3903330" y="1248968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132" name="Freihandform: Form 131">
              <a:extLst>
                <a:ext uri="{FF2B5EF4-FFF2-40B4-BE49-F238E27FC236}">
                  <a16:creationId xmlns:a16="http://schemas.microsoft.com/office/drawing/2014/main" id="{EAA589C7-F6AB-4EC2-BAD4-F34E046A054F}"/>
                </a:ext>
              </a:extLst>
            </p:cNvPr>
            <p:cNvSpPr/>
            <p:nvPr/>
          </p:nvSpPr>
          <p:spPr>
            <a:xfrm>
              <a:off x="-3903330" y="613937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2EADCFBD-0AE7-43DE-9AF4-1C3901799312}"/>
                </a:ext>
              </a:extLst>
            </p:cNvPr>
            <p:cNvSpPr/>
            <p:nvPr/>
          </p:nvSpPr>
          <p:spPr>
            <a:xfrm>
              <a:off x="-3903330" y="3335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34" name="Textfeld 133">
              <a:extLst>
                <a:ext uri="{FF2B5EF4-FFF2-40B4-BE49-F238E27FC236}">
                  <a16:creationId xmlns:a16="http://schemas.microsoft.com/office/drawing/2014/main" id="{D13865F6-2010-45B4-90C7-2BC897EDE531}"/>
                </a:ext>
              </a:extLst>
            </p:cNvPr>
            <p:cNvSpPr txBox="1"/>
            <p:nvPr/>
          </p:nvSpPr>
          <p:spPr>
            <a:xfrm>
              <a:off x="-3285840" y="-59190"/>
              <a:ext cx="2373682" cy="59495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Input Cells</a:t>
              </a:r>
            </a:p>
          </p:txBody>
        </p: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1CE22EE6-07A7-4DD3-B594-C09C9947D165}"/>
                </a:ext>
              </a:extLst>
            </p:cNvPr>
            <p:cNvSpPr txBox="1"/>
            <p:nvPr/>
          </p:nvSpPr>
          <p:spPr>
            <a:xfrm>
              <a:off x="-3285843" y="554209"/>
              <a:ext cx="2976893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Hidden Cells</a:t>
              </a:r>
            </a:p>
          </p:txBody>
        </p:sp>
        <p:sp>
          <p:nvSpPr>
            <p:cNvPr id="136" name="Textfeld 135">
              <a:extLst>
                <a:ext uri="{FF2B5EF4-FFF2-40B4-BE49-F238E27FC236}">
                  <a16:creationId xmlns:a16="http://schemas.microsoft.com/office/drawing/2014/main" id="{A8761483-82F0-4B74-87E0-6C6E9D4B7E8B}"/>
                </a:ext>
              </a:extLst>
            </p:cNvPr>
            <p:cNvSpPr txBox="1"/>
            <p:nvPr/>
          </p:nvSpPr>
          <p:spPr>
            <a:xfrm>
              <a:off x="-3285843" y="1235516"/>
              <a:ext cx="3919742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Output </a:t>
              </a:r>
              <a:r>
                <a:rPr lang="de-DE" sz="1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ells</a:t>
              </a:r>
            </a:p>
          </p:txBody>
        </p: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A2EDB648-2DBC-480C-BEA3-E972340FA459}"/>
                </a:ext>
              </a:extLst>
            </p:cNvPr>
            <p:cNvCxnSpPr>
              <a:cxnSpLocks/>
              <a:stCxn id="114" idx="2"/>
              <a:endCxn id="119" idx="0"/>
            </p:cNvCxnSpPr>
            <p:nvPr/>
          </p:nvCxnSpPr>
          <p:spPr>
            <a:xfrm flipV="1">
              <a:off x="-10692000" y="3297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68850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4497" y="1825625"/>
                <a:ext cx="5212432" cy="4295476"/>
              </a:xfrm>
            </p:spPr>
            <p:txBody>
              <a:bodyPr>
                <a:normAutofit/>
              </a:bodyPr>
              <a:lstStyle/>
              <a:p>
                <a:r>
                  <a:rPr lang="en-US" sz="1400" dirty="0"/>
                  <a:t>The encoder stage maps the encoder vector to the decoder stage by identifying the latent variables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1400" dirty="0"/>
                  <a:t>.</a:t>
                </a:r>
              </a:p>
              <a:p>
                <a:pPr algn="ctr"/>
                <a:r>
                  <a:rPr lang="en-US" sz="1400" dirty="0"/>
                  <a:t>                                             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     	        	 (2)</a:t>
                </a:r>
              </a:p>
              <a:p>
                <a:r>
                  <a:rPr lang="en-US" sz="1400" dirty="0"/>
                  <a:t>The decoder stage maps the latent variables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1400" dirty="0"/>
                  <a:t> to the decoder result 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400" dirty="0"/>
                  <a:t>.</a:t>
                </a:r>
              </a:p>
              <a:p>
                <a:pPr algn="ctr"/>
                <a:r>
                  <a:rPr lang="en-US" sz="1400" dirty="0"/>
                  <a:t>                         	                     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́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acc>
                      <m:accPr>
                        <m:chr m:val="́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                            	 (3)</a:t>
                </a:r>
              </a:p>
              <a:p>
                <a:pPr algn="ctr"/>
                <a:r>
                  <a:rPr lang="en-US" sz="1400" dirty="0"/>
                  <a:t> </a:t>
                </a:r>
              </a:p>
              <a:p>
                <a:r>
                  <a:rPr lang="en-US" sz="1400" dirty="0"/>
                  <a:t>By making 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a function of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400" dirty="0"/>
                  <a:t> (substitute (2) in (3)) and subtracting it from the input vector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, we can minimize the reconstruction error by calculating</a:t>
                </a:r>
              </a:p>
              <a:p>
                <a:r>
                  <a:rPr lang="en-US" sz="1400" dirty="0"/>
                  <a:t>                    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− </m:t>
                    </m:r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−  </m:t>
                    </m:r>
                    <m:acc>
                      <m:accPr>
                        <m:chr m:val="́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acc>
                      <m:accPr>
                        <m:chr m:val="́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    	     (4)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497" y="1825625"/>
                <a:ext cx="5212432" cy="4295476"/>
              </a:xfrm>
              <a:blipFill>
                <a:blip r:embed="rId2"/>
                <a:stretch>
                  <a:fillRect l="-351" t="-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formulation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Autoencoders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F2EACC2-2061-4ED5-9F29-CC7B8071C724}"/>
              </a:ext>
            </a:extLst>
          </p:cNvPr>
          <p:cNvSpPr txBox="1"/>
          <p:nvPr/>
        </p:nvSpPr>
        <p:spPr>
          <a:xfrm>
            <a:off x="6457139" y="5688813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Figure: Example of an undercomplete autoencoder with three input and output layers and two hidden layers. 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F40CEC6-0511-45B2-87B0-FDB65EA8CDAF}"/>
              </a:ext>
            </a:extLst>
          </p:cNvPr>
          <p:cNvGrpSpPr>
            <a:grpSpLocks noChangeAspect="1"/>
          </p:cNvGrpSpPr>
          <p:nvPr/>
        </p:nvGrpSpPr>
        <p:grpSpPr>
          <a:xfrm>
            <a:off x="6796215" y="1542507"/>
            <a:ext cx="3458433" cy="509367"/>
            <a:chOff x="6480000" y="877817"/>
            <a:chExt cx="3762168" cy="405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4BF3DADC-1EE5-497E-88DC-56B24A32B738}"/>
                    </a:ext>
                  </a:extLst>
                </p:cNvPr>
                <p:cNvSpPr/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E0ACA173-DC2F-4AA7-AF8F-92693C7D77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5F14D036-E734-4ADB-B3B0-A01C029E147A}"/>
                    </a:ext>
                  </a:extLst>
                </p:cNvPr>
                <p:cNvSpPr/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335065D4-8714-41F0-A474-83046746A6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5794CF10-D553-4681-B461-129C953CD356}"/>
                </a:ext>
              </a:extLst>
            </p:cNvPr>
            <p:cNvSpPr/>
            <p:nvPr/>
          </p:nvSpPr>
          <p:spPr>
            <a:xfrm>
              <a:off x="7884000" y="877817"/>
              <a:ext cx="754502" cy="405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i="0" u="none" baseline="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z</a:t>
              </a: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168CF554-708B-49AA-B82F-241F1C781C59}"/>
              </a:ext>
            </a:extLst>
          </p:cNvPr>
          <p:cNvGrpSpPr/>
          <p:nvPr/>
        </p:nvGrpSpPr>
        <p:grpSpPr>
          <a:xfrm>
            <a:off x="6862120" y="4941801"/>
            <a:ext cx="3392528" cy="307777"/>
            <a:chOff x="6928914" y="5199956"/>
            <a:chExt cx="2421483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69980988-4D3A-471E-BAFF-86F990E9CD7E}"/>
                    </a:ext>
                  </a:extLst>
                </p:cNvPr>
                <p:cNvSpPr/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𝐸𝑛𝑐𝑜𝑑𝑖𝑛𝑔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1B097794-E100-43DD-B0DB-FFB330592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56E5E5DA-1160-4234-A9F1-2EDACBDE6C91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𝐷𝑒𝑐𝑜𝑑𝑖𝑛𝑔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F7DD0306-CEDB-46E8-B43E-FD5B6850E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0A245BAD-A16B-40D5-9F52-86F94BBD706C}"/>
              </a:ext>
            </a:extLst>
          </p:cNvPr>
          <p:cNvGrpSpPr/>
          <p:nvPr/>
        </p:nvGrpSpPr>
        <p:grpSpPr>
          <a:xfrm>
            <a:off x="6862120" y="2091808"/>
            <a:ext cx="5494636" cy="2439003"/>
            <a:chOff x="-12132000" y="-446665"/>
            <a:chExt cx="12765899" cy="5472000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6E46C48F-FFA9-4810-B563-26F9F8E5B952}"/>
                </a:ext>
              </a:extLst>
            </p:cNvPr>
            <p:cNvSpPr/>
            <p:nvPr/>
          </p:nvSpPr>
          <p:spPr>
            <a:xfrm>
              <a:off x="-12132000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600" b="1" i="0" u="none" baseline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Freihandform: Form 48">
                  <a:extLst>
                    <a:ext uri="{FF2B5EF4-FFF2-40B4-BE49-F238E27FC236}">
                      <a16:creationId xmlns:a16="http://schemas.microsoft.com/office/drawing/2014/main" id="{ED21C2A6-FBE6-4BA7-A73A-1EBD9D3F81A5}"/>
                    </a:ext>
                  </a:extLst>
                </p:cNvPr>
                <p:cNvSpPr/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87718" tIns="287718" rIns="287718" bIns="287718" numCol="1" spcCol="1270" anchor="ctr" anchorCtr="0">
                  <a:noAutofit/>
                </a:bodyPr>
                <a:lstStyle/>
                <a:p>
                  <a:pPr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00" b="1" i="0" u="none" baseline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9" name="Freihandform: Form 48">
                  <a:extLst>
                    <a:ext uri="{FF2B5EF4-FFF2-40B4-BE49-F238E27FC236}">
                      <a16:creationId xmlns:a16="http://schemas.microsoft.com/office/drawing/2014/main" id="{ED21C2A6-FBE6-4BA7-A73A-1EBD9D3F81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343C824F-740B-4341-9943-F94D557B9DB6}"/>
                </a:ext>
              </a:extLst>
            </p:cNvPr>
            <p:cNvSpPr/>
            <p:nvPr/>
          </p:nvSpPr>
          <p:spPr>
            <a:xfrm>
              <a:off x="-12132000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5A63928C-904D-4B43-A06E-E77BB4F10332}"/>
                </a:ext>
              </a:extLst>
            </p:cNvPr>
            <p:cNvSpPr/>
            <p:nvPr/>
          </p:nvSpPr>
          <p:spPr>
            <a:xfrm>
              <a:off x="-6083244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F468A42B-7A8F-45C7-A5C1-954CFEBC7501}"/>
                </a:ext>
              </a:extLst>
            </p:cNvPr>
            <p:cNvSpPr/>
            <p:nvPr/>
          </p:nvSpPr>
          <p:spPr>
            <a:xfrm>
              <a:off x="-6083244" y="1569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4FEAC827-DA9E-4F06-B1F6-02C13F3FC897}"/>
                </a:ext>
              </a:extLst>
            </p:cNvPr>
            <p:cNvSpPr/>
            <p:nvPr/>
          </p:nvSpPr>
          <p:spPr>
            <a:xfrm>
              <a:off x="-6083244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09C87752-3A00-4DB3-B560-078E5A409653}"/>
                </a:ext>
              </a:extLst>
            </p:cNvPr>
            <p:cNvSpPr/>
            <p:nvPr/>
          </p:nvSpPr>
          <p:spPr>
            <a:xfrm>
              <a:off x="-9107244" y="561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32BE8B81-F2F8-494E-A46D-61CD873BE334}"/>
                </a:ext>
              </a:extLst>
            </p:cNvPr>
            <p:cNvSpPr/>
            <p:nvPr/>
          </p:nvSpPr>
          <p:spPr>
            <a:xfrm>
              <a:off x="-9107244" y="2577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621AE1AB-3424-4CEF-AC97-ADE68AEBC6DA}"/>
                </a:ext>
              </a:extLst>
            </p:cNvPr>
            <p:cNvCxnSpPr>
              <a:cxnSpLocks/>
              <a:stCxn id="48" idx="2"/>
              <a:endCxn id="54" idx="0"/>
            </p:cNvCxnSpPr>
            <p:nvPr/>
          </p:nvCxnSpPr>
          <p:spPr>
            <a:xfrm>
              <a:off x="-10692000" y="273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8BA53E1-9A3B-4185-8E49-89E984126482}"/>
                </a:ext>
              </a:extLst>
            </p:cNvPr>
            <p:cNvCxnSpPr>
              <a:cxnSpLocks/>
              <a:stCxn id="49" idx="2"/>
              <a:endCxn id="54" idx="0"/>
            </p:cNvCxnSpPr>
            <p:nvPr/>
          </p:nvCxnSpPr>
          <p:spPr>
            <a:xfrm flipV="1">
              <a:off x="-10692000" y="1281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B8C449AA-B95A-4FA1-8481-5173938A5C5C}"/>
                </a:ext>
              </a:extLst>
            </p:cNvPr>
            <p:cNvCxnSpPr>
              <a:cxnSpLocks/>
              <a:stCxn id="50" idx="2"/>
              <a:endCxn id="54" idx="0"/>
            </p:cNvCxnSpPr>
            <p:nvPr/>
          </p:nvCxnSpPr>
          <p:spPr>
            <a:xfrm flipV="1">
              <a:off x="-10692000" y="1281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D6A44F05-A46E-4DFA-8BEA-72D8094335A6}"/>
                </a:ext>
              </a:extLst>
            </p:cNvPr>
            <p:cNvCxnSpPr>
              <a:cxnSpLocks/>
              <a:stCxn id="49" idx="2"/>
              <a:endCxn id="55" idx="0"/>
            </p:cNvCxnSpPr>
            <p:nvPr/>
          </p:nvCxnSpPr>
          <p:spPr>
            <a:xfrm>
              <a:off x="-10692000" y="2289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2F3DC426-697F-44C3-BD2D-2557A6BB9901}"/>
                </a:ext>
              </a:extLst>
            </p:cNvPr>
            <p:cNvCxnSpPr>
              <a:cxnSpLocks/>
              <a:stCxn id="48" idx="2"/>
              <a:endCxn id="55" idx="0"/>
            </p:cNvCxnSpPr>
            <p:nvPr/>
          </p:nvCxnSpPr>
          <p:spPr>
            <a:xfrm>
              <a:off x="-10692000" y="273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CF25F231-E37E-4BEB-B280-9342B00478D8}"/>
                </a:ext>
              </a:extLst>
            </p:cNvPr>
            <p:cNvCxnSpPr>
              <a:cxnSpLocks/>
              <a:stCxn id="54" idx="2"/>
              <a:endCxn id="51" idx="0"/>
            </p:cNvCxnSpPr>
            <p:nvPr/>
          </p:nvCxnSpPr>
          <p:spPr>
            <a:xfrm flipV="1">
              <a:off x="-7667244" y="273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680A7EE0-EDC0-407A-8CAA-865F84EF9202}"/>
                </a:ext>
              </a:extLst>
            </p:cNvPr>
            <p:cNvCxnSpPr>
              <a:cxnSpLocks/>
              <a:stCxn id="54" idx="2"/>
              <a:endCxn id="52" idx="0"/>
            </p:cNvCxnSpPr>
            <p:nvPr/>
          </p:nvCxnSpPr>
          <p:spPr>
            <a:xfrm>
              <a:off x="-7667244" y="1281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217C05A5-D725-44D7-AD8E-EB14C2B2FE8B}"/>
                </a:ext>
              </a:extLst>
            </p:cNvPr>
            <p:cNvCxnSpPr>
              <a:cxnSpLocks/>
              <a:stCxn id="54" idx="2"/>
              <a:endCxn id="53" idx="0"/>
            </p:cNvCxnSpPr>
            <p:nvPr/>
          </p:nvCxnSpPr>
          <p:spPr>
            <a:xfrm>
              <a:off x="-7667244" y="1281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89109B3D-CF77-4C25-A57C-45166FC61418}"/>
                </a:ext>
              </a:extLst>
            </p:cNvPr>
            <p:cNvCxnSpPr>
              <a:cxnSpLocks/>
              <a:stCxn id="55" idx="2"/>
              <a:endCxn id="53" idx="0"/>
            </p:cNvCxnSpPr>
            <p:nvPr/>
          </p:nvCxnSpPr>
          <p:spPr>
            <a:xfrm>
              <a:off x="-7667244" y="3297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EDE141F9-C07C-487C-BA45-BA5603A36D2A}"/>
                </a:ext>
              </a:extLst>
            </p:cNvPr>
            <p:cNvCxnSpPr>
              <a:cxnSpLocks/>
              <a:stCxn id="55" idx="2"/>
              <a:endCxn id="52" idx="0"/>
            </p:cNvCxnSpPr>
            <p:nvPr/>
          </p:nvCxnSpPr>
          <p:spPr>
            <a:xfrm flipV="1">
              <a:off x="-7667244" y="2289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9A1F148C-75FB-42B7-8C48-82B2C87E3495}"/>
                </a:ext>
              </a:extLst>
            </p:cNvPr>
            <p:cNvCxnSpPr>
              <a:cxnSpLocks/>
              <a:stCxn id="55" idx="2"/>
              <a:endCxn id="51" idx="0"/>
            </p:cNvCxnSpPr>
            <p:nvPr/>
          </p:nvCxnSpPr>
          <p:spPr>
            <a:xfrm flipV="1">
              <a:off x="-7667244" y="273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65D927D4-2ED8-4A8B-AF4B-20776D75BEC4}"/>
                </a:ext>
              </a:extLst>
            </p:cNvPr>
            <p:cNvSpPr/>
            <p:nvPr/>
          </p:nvSpPr>
          <p:spPr>
            <a:xfrm>
              <a:off x="-3903330" y="1248968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BAC103C3-F082-4110-94D1-A1B238B3A35C}"/>
                </a:ext>
              </a:extLst>
            </p:cNvPr>
            <p:cNvSpPr/>
            <p:nvPr/>
          </p:nvSpPr>
          <p:spPr>
            <a:xfrm>
              <a:off x="-3903330" y="613937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E66575E7-11FF-4A3A-A680-5B4C9EE25C68}"/>
                </a:ext>
              </a:extLst>
            </p:cNvPr>
            <p:cNvSpPr/>
            <p:nvPr/>
          </p:nvSpPr>
          <p:spPr>
            <a:xfrm>
              <a:off x="-3903330" y="3335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E0EC6387-1902-46A0-854D-6D512A045EC5}"/>
                </a:ext>
              </a:extLst>
            </p:cNvPr>
            <p:cNvSpPr txBox="1"/>
            <p:nvPr/>
          </p:nvSpPr>
          <p:spPr>
            <a:xfrm>
              <a:off x="-3285840" y="-59190"/>
              <a:ext cx="2373682" cy="59495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Input Cells</a:t>
              </a:r>
            </a:p>
          </p:txBody>
        </p:sp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D46BB4C3-2DF2-458A-9BE4-049E3B1F50E9}"/>
                </a:ext>
              </a:extLst>
            </p:cNvPr>
            <p:cNvSpPr txBox="1"/>
            <p:nvPr/>
          </p:nvSpPr>
          <p:spPr>
            <a:xfrm>
              <a:off x="-3285843" y="554209"/>
              <a:ext cx="2976893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Hidden Cells</a:t>
              </a:r>
            </a:p>
          </p:txBody>
        </p:sp>
        <p:sp>
          <p:nvSpPr>
            <p:cNvPr id="106" name="Textfeld 105">
              <a:extLst>
                <a:ext uri="{FF2B5EF4-FFF2-40B4-BE49-F238E27FC236}">
                  <a16:creationId xmlns:a16="http://schemas.microsoft.com/office/drawing/2014/main" id="{A864FD68-D060-4A13-B779-E66B49F13E2C}"/>
                </a:ext>
              </a:extLst>
            </p:cNvPr>
            <p:cNvSpPr txBox="1"/>
            <p:nvPr/>
          </p:nvSpPr>
          <p:spPr>
            <a:xfrm>
              <a:off x="-3285843" y="1235516"/>
              <a:ext cx="3919742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Output </a:t>
              </a:r>
              <a:r>
                <a:rPr lang="de-DE" sz="1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ells</a:t>
              </a:r>
            </a:p>
          </p:txBody>
        </p: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80809B4C-32C9-44BA-BE69-8BEEC1A2BB37}"/>
                </a:ext>
              </a:extLst>
            </p:cNvPr>
            <p:cNvCxnSpPr>
              <a:cxnSpLocks/>
              <a:stCxn id="50" idx="2"/>
              <a:endCxn id="55" idx="0"/>
            </p:cNvCxnSpPr>
            <p:nvPr/>
          </p:nvCxnSpPr>
          <p:spPr>
            <a:xfrm flipV="1">
              <a:off x="-10692000" y="3297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8288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0D5ECE6-0191-4D10-8836-BBC897E875AF}"/>
              </a:ext>
            </a:extLst>
          </p:cNvPr>
          <p:cNvCxnSpPr/>
          <p:nvPr/>
        </p:nvCxnSpPr>
        <p:spPr>
          <a:xfrm>
            <a:off x="584886" y="5107459"/>
            <a:ext cx="1079156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DEBEBE60-F953-4E9A-9ACC-A004161BAAD3}"/>
              </a:ext>
            </a:extLst>
          </p:cNvPr>
          <p:cNvSpPr/>
          <p:nvPr/>
        </p:nvSpPr>
        <p:spPr>
          <a:xfrm>
            <a:off x="2305848" y="4096542"/>
            <a:ext cx="1408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Markowitz, Sharpe (CAPM)</a:t>
            </a:r>
            <a:r>
              <a:rPr lang="en-US" sz="1200" dirty="0"/>
              <a:t> 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CD1AE17-127B-4EE5-B09F-B1AF1DF1E7FD}"/>
              </a:ext>
            </a:extLst>
          </p:cNvPr>
          <p:cNvSpPr/>
          <p:nvPr/>
        </p:nvSpPr>
        <p:spPr>
          <a:xfrm>
            <a:off x="2135596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1964</a:t>
            </a:r>
            <a:endParaRPr lang="en-US" sz="1400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F8D4595-4A18-417F-968E-9FBFDF4DE0AA}"/>
              </a:ext>
            </a:extLst>
          </p:cNvPr>
          <p:cNvCxnSpPr>
            <a:cxnSpLocks/>
          </p:cNvCxnSpPr>
          <p:nvPr/>
        </p:nvCxnSpPr>
        <p:spPr>
          <a:xfrm flipV="1">
            <a:off x="2331316" y="4184822"/>
            <a:ext cx="0" cy="922637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B8773D49-46EB-4503-938C-01F518421269}"/>
              </a:ext>
            </a:extLst>
          </p:cNvPr>
          <p:cNvSpPr/>
          <p:nvPr/>
        </p:nvSpPr>
        <p:spPr>
          <a:xfrm>
            <a:off x="3895750" y="3745949"/>
            <a:ext cx="1103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McKibbon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and Rose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(APT)</a:t>
            </a:r>
            <a:endParaRPr lang="en-US" sz="1200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909C9B3-8FBF-44DD-9595-A83DDBD331A4}"/>
              </a:ext>
            </a:extLst>
          </p:cNvPr>
          <p:cNvCxnSpPr>
            <a:cxnSpLocks/>
          </p:cNvCxnSpPr>
          <p:nvPr/>
        </p:nvCxnSpPr>
        <p:spPr>
          <a:xfrm flipV="1">
            <a:off x="3921219" y="3847070"/>
            <a:ext cx="0" cy="1260390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2B281E3B-45BA-4AC3-B906-50E3CAE3EDC9}"/>
              </a:ext>
            </a:extLst>
          </p:cNvPr>
          <p:cNvSpPr/>
          <p:nvPr/>
        </p:nvSpPr>
        <p:spPr>
          <a:xfrm>
            <a:off x="3660751" y="5231781"/>
            <a:ext cx="970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1973-1976</a:t>
            </a:r>
            <a:endParaRPr lang="en-US" sz="1400" dirty="0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FE3AAA9-05E9-40B1-9AA3-33433AE37EBC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7341734" y="2856072"/>
            <a:ext cx="0" cy="2251387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18F010D9-339C-45EC-BD99-9F71ACC5C0FE}"/>
              </a:ext>
            </a:extLst>
          </p:cNvPr>
          <p:cNvSpPr/>
          <p:nvPr/>
        </p:nvSpPr>
        <p:spPr>
          <a:xfrm>
            <a:off x="7341734" y="2717572"/>
            <a:ext cx="2141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 Black-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Litterman</a:t>
            </a:r>
            <a:endParaRPr lang="en-US" sz="12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09E2009-5578-495A-B6CB-1A9CF8CEB123}"/>
              </a:ext>
            </a:extLst>
          </p:cNvPr>
          <p:cNvSpPr/>
          <p:nvPr/>
        </p:nvSpPr>
        <p:spPr>
          <a:xfrm>
            <a:off x="7199877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URWPalladioL-Roma"/>
              </a:rPr>
              <a:t>991</a:t>
            </a:r>
            <a:endParaRPr lang="en-US" sz="14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695E320-7E12-449F-88A1-CD7285347916}"/>
              </a:ext>
            </a:extLst>
          </p:cNvPr>
          <p:cNvSpPr/>
          <p:nvPr/>
        </p:nvSpPr>
        <p:spPr>
          <a:xfrm>
            <a:off x="886890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1952</a:t>
            </a:r>
            <a:endParaRPr lang="en-US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8FB1D53-E9D0-40B4-9D02-6FF786806026}"/>
              </a:ext>
            </a:extLst>
          </p:cNvPr>
          <p:cNvSpPr/>
          <p:nvPr/>
        </p:nvSpPr>
        <p:spPr>
          <a:xfrm>
            <a:off x="886553" y="4343680"/>
            <a:ext cx="14086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Markowitz</a:t>
            </a:r>
            <a:endParaRPr lang="en-US" sz="1200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CFA587DE-72F5-4268-952E-AC361651FA78}"/>
              </a:ext>
            </a:extLst>
          </p:cNvPr>
          <p:cNvCxnSpPr/>
          <p:nvPr/>
        </p:nvCxnSpPr>
        <p:spPr>
          <a:xfrm flipV="1">
            <a:off x="912021" y="4461127"/>
            <a:ext cx="0" cy="646332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0DA38D06-2068-4238-9BAE-2FAB654534E1}"/>
              </a:ext>
            </a:extLst>
          </p:cNvPr>
          <p:cNvSpPr/>
          <p:nvPr/>
        </p:nvSpPr>
        <p:spPr>
          <a:xfrm>
            <a:off x="10164252" y="802747"/>
            <a:ext cx="2141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Heaton et.al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(Deep Portfolio)</a:t>
            </a:r>
            <a:endParaRPr lang="en-US" sz="1200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E0E48C1-8D0E-4F9B-8924-2917458EFD42}"/>
              </a:ext>
            </a:extLst>
          </p:cNvPr>
          <p:cNvSpPr/>
          <p:nvPr/>
        </p:nvSpPr>
        <p:spPr>
          <a:xfrm>
            <a:off x="9956251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2016</a:t>
            </a:r>
            <a:endParaRPr lang="en-US" sz="1400" dirty="0"/>
          </a:p>
        </p:txBody>
      </p:sp>
      <p:sp>
        <p:nvSpPr>
          <p:cNvPr id="27" name="Untertitel 4">
            <a:extLst>
              <a:ext uri="{FF2B5EF4-FFF2-40B4-BE49-F238E27FC236}">
                <a16:creationId xmlns:a16="http://schemas.microsoft.com/office/drawing/2014/main" id="{971AA81B-943D-422E-BCAD-13A3DE15FDF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04496" y="1148420"/>
            <a:ext cx="11189065" cy="433271"/>
          </a:xfrm>
        </p:spPr>
        <p:txBody>
          <a:bodyPr/>
          <a:lstStyle/>
          <a:p>
            <a:r>
              <a:rPr lang="de-DE" dirty="0"/>
              <a:t>Timeline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en-US" dirty="0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816381C-B157-447F-8442-50BF6D843153}"/>
              </a:ext>
            </a:extLst>
          </p:cNvPr>
          <p:cNvCxnSpPr>
            <a:cxnSpLocks/>
          </p:cNvCxnSpPr>
          <p:nvPr/>
        </p:nvCxnSpPr>
        <p:spPr>
          <a:xfrm flipV="1">
            <a:off x="8846191" y="2403875"/>
            <a:ext cx="0" cy="2684147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DA394A2-EC3C-4553-9A12-0173845D968B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10164252" y="1033580"/>
            <a:ext cx="0" cy="4094474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8031C42B-5E2E-4D5D-B511-3D82F20C4A1E}"/>
              </a:ext>
            </a:extLst>
          </p:cNvPr>
          <p:cNvSpPr txBox="1"/>
          <p:nvPr/>
        </p:nvSpPr>
        <p:spPr>
          <a:xfrm>
            <a:off x="8701215" y="1901603"/>
            <a:ext cx="1564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Ledoit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 &amp; Wolf, 2003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(Shrinkage)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B5082471-EEBB-4AE9-99F3-86D6B1A41A95}"/>
              </a:ext>
            </a:extLst>
          </p:cNvPr>
          <p:cNvSpPr/>
          <p:nvPr/>
        </p:nvSpPr>
        <p:spPr>
          <a:xfrm>
            <a:off x="8571115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2002</a:t>
            </a:r>
            <a:endParaRPr lang="en-US" sz="1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EF7B8F0-7F2E-49E0-98C0-0A5D1DC584DA}"/>
              </a:ext>
            </a:extLst>
          </p:cNvPr>
          <p:cNvSpPr txBox="1"/>
          <p:nvPr/>
        </p:nvSpPr>
        <p:spPr>
          <a:xfrm>
            <a:off x="390237" y="6265445"/>
            <a:ext cx="477289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Timeline of portfolio selection methods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1A4D3E3-9BBA-45FF-B8FF-0DFC5692C11D}"/>
              </a:ext>
            </a:extLst>
          </p:cNvPr>
          <p:cNvSpPr txBox="1"/>
          <p:nvPr/>
        </p:nvSpPr>
        <p:spPr>
          <a:xfrm rot="16200000">
            <a:off x="-2067554" y="1572839"/>
            <a:ext cx="4921595" cy="352425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Degree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applicability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B2410E7-AF34-4167-AF74-3FDAE97D5120}"/>
              </a:ext>
            </a:extLst>
          </p:cNvPr>
          <p:cNvCxnSpPr/>
          <p:nvPr/>
        </p:nvCxnSpPr>
        <p:spPr>
          <a:xfrm flipV="1">
            <a:off x="569457" y="2093077"/>
            <a:ext cx="0" cy="222783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6613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22B800A-D835-49DB-8C6D-DCBF3B149A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Split the data into training data and test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Build a model based on the training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Use the model to forecast for the test data period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Compare between forecasted and actual values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backtesting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sp>
        <p:nvSpPr>
          <p:cNvPr id="177" name="Rechteck 176">
            <a:extLst>
              <a:ext uri="{FF2B5EF4-FFF2-40B4-BE49-F238E27FC236}">
                <a16:creationId xmlns:a16="http://schemas.microsoft.com/office/drawing/2014/main" id="{B9C135A2-B939-4E8D-BD96-9E7DCD467BEC}"/>
              </a:ext>
            </a:extLst>
          </p:cNvPr>
          <p:cNvSpPr/>
          <p:nvPr/>
        </p:nvSpPr>
        <p:spPr>
          <a:xfrm>
            <a:off x="9199520" y="2943514"/>
            <a:ext cx="1135103" cy="2501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Test Set 1</a:t>
            </a: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A323DA7F-8706-4C67-9E0E-F0F7E02420F0}"/>
              </a:ext>
            </a:extLst>
          </p:cNvPr>
          <p:cNvSpPr/>
          <p:nvPr/>
        </p:nvSpPr>
        <p:spPr>
          <a:xfrm>
            <a:off x="6670679" y="2947939"/>
            <a:ext cx="2528841" cy="25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Train Set 1</a:t>
            </a:r>
          </a:p>
        </p:txBody>
      </p:sp>
      <p:sp>
        <p:nvSpPr>
          <p:cNvPr id="179" name="Rechteck 178">
            <a:extLst>
              <a:ext uri="{FF2B5EF4-FFF2-40B4-BE49-F238E27FC236}">
                <a16:creationId xmlns:a16="http://schemas.microsoft.com/office/drawing/2014/main" id="{25AD0A99-A8A5-4BD9-AC86-276072F4E45A}"/>
              </a:ext>
            </a:extLst>
          </p:cNvPr>
          <p:cNvSpPr/>
          <p:nvPr/>
        </p:nvSpPr>
        <p:spPr>
          <a:xfrm>
            <a:off x="9532895" y="3302984"/>
            <a:ext cx="1135103" cy="2592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Test Set 2</a:t>
            </a:r>
          </a:p>
        </p:txBody>
      </p:sp>
      <p:sp>
        <p:nvSpPr>
          <p:cNvPr id="180" name="Rechteck 179">
            <a:extLst>
              <a:ext uri="{FF2B5EF4-FFF2-40B4-BE49-F238E27FC236}">
                <a16:creationId xmlns:a16="http://schemas.microsoft.com/office/drawing/2014/main" id="{9671146B-AB4C-43EB-B2F0-801D5FA89051}"/>
              </a:ext>
            </a:extLst>
          </p:cNvPr>
          <p:cNvSpPr/>
          <p:nvPr/>
        </p:nvSpPr>
        <p:spPr>
          <a:xfrm>
            <a:off x="7004054" y="3310246"/>
            <a:ext cx="2528841" cy="25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Train Set 2</a:t>
            </a:r>
          </a:p>
        </p:txBody>
      </p:sp>
      <p:sp>
        <p:nvSpPr>
          <p:cNvPr id="181" name="Rechteck 180">
            <a:extLst>
              <a:ext uri="{FF2B5EF4-FFF2-40B4-BE49-F238E27FC236}">
                <a16:creationId xmlns:a16="http://schemas.microsoft.com/office/drawing/2014/main" id="{94F78EA0-8B57-494E-B542-D65836EA870D}"/>
              </a:ext>
            </a:extLst>
          </p:cNvPr>
          <p:cNvSpPr/>
          <p:nvPr/>
        </p:nvSpPr>
        <p:spPr>
          <a:xfrm>
            <a:off x="9900560" y="3673541"/>
            <a:ext cx="1135103" cy="25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Test Set 3</a:t>
            </a: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C0D45F15-08DA-40C3-B736-5E1D506035D5}"/>
              </a:ext>
            </a:extLst>
          </p:cNvPr>
          <p:cNvSpPr/>
          <p:nvPr/>
        </p:nvSpPr>
        <p:spPr>
          <a:xfrm>
            <a:off x="7371719" y="3672553"/>
            <a:ext cx="2528841" cy="25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Train Set 3</a:t>
            </a:r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10D91E59-0495-4F16-A5A5-0E5C55A60966}"/>
              </a:ext>
            </a:extLst>
          </p:cNvPr>
          <p:cNvSpPr/>
          <p:nvPr/>
        </p:nvSpPr>
        <p:spPr>
          <a:xfrm>
            <a:off x="10308753" y="4034862"/>
            <a:ext cx="1135103" cy="25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Test Set 4</a:t>
            </a:r>
          </a:p>
        </p:txBody>
      </p:sp>
      <p:sp>
        <p:nvSpPr>
          <p:cNvPr id="184" name="Rechteck 183">
            <a:extLst>
              <a:ext uri="{FF2B5EF4-FFF2-40B4-BE49-F238E27FC236}">
                <a16:creationId xmlns:a16="http://schemas.microsoft.com/office/drawing/2014/main" id="{F705C5A4-5FE1-40D2-8AED-6D95CADA58F1}"/>
              </a:ext>
            </a:extLst>
          </p:cNvPr>
          <p:cNvSpPr/>
          <p:nvPr/>
        </p:nvSpPr>
        <p:spPr>
          <a:xfrm>
            <a:off x="7779912" y="4034861"/>
            <a:ext cx="2528841" cy="25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Train Set 4</a:t>
            </a:r>
          </a:p>
        </p:txBody>
      </p: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6CD768FC-D68E-45D4-8274-61F2590C5E71}"/>
              </a:ext>
            </a:extLst>
          </p:cNvPr>
          <p:cNvCxnSpPr>
            <a:cxnSpLocks/>
          </p:cNvCxnSpPr>
          <p:nvPr/>
        </p:nvCxnSpPr>
        <p:spPr>
          <a:xfrm>
            <a:off x="6779399" y="4563134"/>
            <a:ext cx="471063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feld 185">
            <a:extLst>
              <a:ext uri="{FF2B5EF4-FFF2-40B4-BE49-F238E27FC236}">
                <a16:creationId xmlns:a16="http://schemas.microsoft.com/office/drawing/2014/main" id="{D5C2717F-3CE9-4C81-A745-54F8D49FC89E}"/>
              </a:ext>
            </a:extLst>
          </p:cNvPr>
          <p:cNvSpPr txBox="1"/>
          <p:nvPr/>
        </p:nvSpPr>
        <p:spPr>
          <a:xfrm>
            <a:off x="8836796" y="4663831"/>
            <a:ext cx="186055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1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Time</a:t>
            </a:r>
          </a:p>
        </p:txBody>
      </p:sp>
      <p:sp>
        <p:nvSpPr>
          <p:cNvPr id="187" name="Rechteck 186">
            <a:extLst>
              <a:ext uri="{FF2B5EF4-FFF2-40B4-BE49-F238E27FC236}">
                <a16:creationId xmlns:a16="http://schemas.microsoft.com/office/drawing/2014/main" id="{AD23A921-4FD2-48FE-947A-D67DE5237E11}"/>
              </a:ext>
            </a:extLst>
          </p:cNvPr>
          <p:cNvSpPr/>
          <p:nvPr/>
        </p:nvSpPr>
        <p:spPr>
          <a:xfrm>
            <a:off x="6670679" y="2455988"/>
            <a:ext cx="4819357" cy="25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2142044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A0957E8-F3EE-4936-9A27-E966895DC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2128837"/>
            <a:ext cx="9124950" cy="2600325"/>
          </a:xfrm>
          <a:prstGeom prst="rect">
            <a:avLst/>
          </a:prstGeom>
        </p:spPr>
      </p:pic>
      <p:sp>
        <p:nvSpPr>
          <p:cNvPr id="11" name="Untertitel 3">
            <a:extLst>
              <a:ext uri="{FF2B5EF4-FFF2-40B4-BE49-F238E27FC236}">
                <a16:creationId xmlns:a16="http://schemas.microsoft.com/office/drawing/2014/main" id="{1DCA9977-E396-4135-AF67-F56BC5EE42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15068" y="1148419"/>
            <a:ext cx="10678493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should I analyze?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FC04424-5317-443C-9B37-26A7F8D795A7}"/>
              </a:ext>
            </a:extLst>
          </p:cNvPr>
          <p:cNvSpPr/>
          <p:nvPr/>
        </p:nvSpPr>
        <p:spPr>
          <a:xfrm>
            <a:off x="655068" y="11484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133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0D506E-E635-41AA-9CB5-EC4B89EBE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8DB70D-A836-4797-8A4D-60F39E63D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6" y="1781174"/>
            <a:ext cx="9027549" cy="4544843"/>
          </a:xfrm>
          <a:prstGeom prst="rect">
            <a:avLst/>
          </a:prstGeom>
        </p:spPr>
      </p:pic>
      <p:sp>
        <p:nvSpPr>
          <p:cNvPr id="11" name="Untertitel 3">
            <a:extLst>
              <a:ext uri="{FF2B5EF4-FFF2-40B4-BE49-F238E27FC236}">
                <a16:creationId xmlns:a16="http://schemas.microsoft.com/office/drawing/2014/main" id="{2B609139-7D68-48DB-9486-F777566A4C8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73791" y="1148419"/>
            <a:ext cx="10619770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predict the value of a stock?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1554A86-0A00-41F2-899E-DF59B5D4FAE6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38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6" name="Inhaltsplatzhalter 8">
            <a:extLst>
              <a:ext uri="{FF2B5EF4-FFF2-40B4-BE49-F238E27FC236}">
                <a16:creationId xmlns:a16="http://schemas.microsoft.com/office/drawing/2014/main" id="{FCDA7F0A-6AE7-45B7-8BB0-73F1A672A2A1}"/>
              </a:ext>
            </a:extLst>
          </p:cNvPr>
          <p:cNvSpPr txBox="1">
            <a:spLocks/>
          </p:cNvSpPr>
          <p:nvPr/>
        </p:nvSpPr>
        <p:spPr>
          <a:xfrm>
            <a:off x="504496" y="1825625"/>
            <a:ext cx="4797177" cy="4273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/>
              <a:t>Model Design: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consider</a:t>
            </a:r>
            <a:r>
              <a:rPr lang="de-DE" sz="1400" dirty="0"/>
              <a:t> a </a:t>
            </a:r>
            <a:r>
              <a:rPr lang="de-DE" sz="1400" dirty="0" err="1"/>
              <a:t>similar</a:t>
            </a:r>
            <a:r>
              <a:rPr lang="de-DE" sz="1400" dirty="0"/>
              <a:t> Autoencoder Model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described</a:t>
            </a:r>
            <a:r>
              <a:rPr lang="de-DE" sz="1400" dirty="0"/>
              <a:t> </a:t>
            </a:r>
            <a:r>
              <a:rPr lang="de-DE" sz="1400" dirty="0" err="1"/>
              <a:t>before</a:t>
            </a:r>
            <a:r>
              <a:rPr lang="de-DE" sz="1400" dirty="0"/>
              <a:t>, </a:t>
            </a:r>
            <a:r>
              <a:rPr lang="de-DE" sz="1400" dirty="0" err="1"/>
              <a:t>whereas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now</a:t>
            </a:r>
            <a:r>
              <a:rPr lang="de-DE" sz="1400" dirty="0"/>
              <a:t> </a:t>
            </a:r>
            <a:r>
              <a:rPr lang="de-DE" sz="1400" dirty="0" err="1"/>
              <a:t>feed</a:t>
            </a:r>
            <a:r>
              <a:rPr lang="de-DE" sz="1400" dirty="0"/>
              <a:t> </a:t>
            </a:r>
            <a:r>
              <a:rPr lang="de-DE" sz="1400" dirty="0" err="1"/>
              <a:t>it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transposed</a:t>
            </a:r>
            <a:r>
              <a:rPr lang="de-DE" sz="1400" dirty="0"/>
              <a:t> </a:t>
            </a:r>
            <a:r>
              <a:rPr lang="de-DE" sz="1400" dirty="0" err="1"/>
              <a:t>dataset</a:t>
            </a:r>
            <a:r>
              <a:rPr lang="de-DE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Encoder </a:t>
            </a:r>
            <a:r>
              <a:rPr lang="de-DE" sz="1400" dirty="0" err="1"/>
              <a:t>model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used</a:t>
            </a:r>
            <a:r>
              <a:rPr lang="de-DE" sz="1400" dirty="0"/>
              <a:t> and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hidden</a:t>
            </a:r>
            <a:r>
              <a:rPr lang="de-DE" sz="1400" dirty="0"/>
              <a:t> </a:t>
            </a:r>
            <a:r>
              <a:rPr lang="de-DE" sz="1400" dirty="0" err="1"/>
              <a:t>features</a:t>
            </a:r>
            <a:r>
              <a:rPr lang="de-DE" sz="1400" dirty="0"/>
              <a:t> </a:t>
            </a:r>
            <a:r>
              <a:rPr lang="de-DE" sz="1400" dirty="0" err="1"/>
              <a:t>values</a:t>
            </a:r>
            <a:r>
              <a:rPr lang="de-DE" sz="1400" dirty="0"/>
              <a:t> </a:t>
            </a:r>
            <a:r>
              <a:rPr lang="de-DE" sz="1400" dirty="0" err="1"/>
              <a:t>extracted</a:t>
            </a:r>
            <a:r>
              <a:rPr lang="de-DE" sz="1400" dirty="0"/>
              <a:t>. </a:t>
            </a:r>
          </a:p>
          <a:p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" name="Untertitel 3">
            <a:extLst>
              <a:ext uri="{FF2B5EF4-FFF2-40B4-BE49-F238E27FC236}">
                <a16:creationId xmlns:a16="http://schemas.microsoft.com/office/drawing/2014/main" id="{49024B28-6996-48FA-9154-6BCAF971E78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1148419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CE89E3D-6BC1-4711-84AC-1ACC723EEF1E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4877BF-2545-4E3A-B412-C3A67EE2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342" y="1917269"/>
            <a:ext cx="36671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080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6" name="Inhaltsplatzhalter 8">
            <a:extLst>
              <a:ext uri="{FF2B5EF4-FFF2-40B4-BE49-F238E27FC236}">
                <a16:creationId xmlns:a16="http://schemas.microsoft.com/office/drawing/2014/main" id="{FCDA7F0A-6AE7-45B7-8BB0-73F1A672A2A1}"/>
              </a:ext>
            </a:extLst>
          </p:cNvPr>
          <p:cNvSpPr txBox="1">
            <a:spLocks/>
          </p:cNvSpPr>
          <p:nvPr/>
        </p:nvSpPr>
        <p:spPr>
          <a:xfrm>
            <a:off x="504496" y="3246165"/>
            <a:ext cx="4797177" cy="36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		…</a:t>
            </a:r>
            <a:endParaRPr lang="en-US" sz="1400" dirty="0"/>
          </a:p>
        </p:txBody>
      </p:sp>
      <p:sp>
        <p:nvSpPr>
          <p:cNvPr id="8" name="Untertitel 3">
            <a:extLst>
              <a:ext uri="{FF2B5EF4-FFF2-40B4-BE49-F238E27FC236}">
                <a16:creationId xmlns:a16="http://schemas.microsoft.com/office/drawing/2014/main" id="{49024B28-6996-48FA-9154-6BCAF971E78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1148419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CE89E3D-6BC1-4711-84AC-1ACC723EEF1E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49195B7-71B0-4DD1-8868-A6B5248BE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91" y="1752698"/>
            <a:ext cx="4901291" cy="149346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26811A5-F7E0-466C-9112-879FCA0EB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96" y="3611834"/>
            <a:ext cx="5081863" cy="30700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074F5C2-C1E9-4150-8EAD-58DD37F7A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788" y="2499432"/>
            <a:ext cx="6160781" cy="188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19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90569" y="1148419"/>
            <a:ext cx="10602992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 should I put in my portfolio?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06421E-2F54-4CEF-B0E9-E7DACFB4CA99}"/>
              </a:ext>
            </a:extLst>
          </p:cNvPr>
          <p:cNvSpPr/>
          <p:nvPr/>
        </p:nvSpPr>
        <p:spPr>
          <a:xfrm>
            <a:off x="624180" y="1148419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A4C3D92-1FFE-455A-BAF1-CACFA693E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80" y="1751986"/>
            <a:ext cx="7624762" cy="477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99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A741DA1-0B78-4071-B792-8854B7A941EE}"/>
              </a:ext>
            </a:extLst>
          </p:cNvPr>
          <p:cNvSpPr/>
          <p:nvPr/>
        </p:nvSpPr>
        <p:spPr>
          <a:xfrm>
            <a:off x="4225686" y="4955222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D40E3773-22F6-4B14-812C-6D78C8F88C09}"/>
              </a:ext>
            </a:extLst>
          </p:cNvPr>
          <p:cNvSpPr/>
          <p:nvPr/>
        </p:nvSpPr>
        <p:spPr>
          <a:xfrm>
            <a:off x="4225685" y="5870064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Backpropagation (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Werbos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, 1974)</a:t>
            </a:r>
            <a:endParaRPr lang="en-US" sz="1200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30D2A9F7-3BD2-4C43-857D-15BD3030DF3D}"/>
              </a:ext>
            </a:extLst>
          </p:cNvPr>
          <p:cNvCxnSpPr>
            <a:cxnSpLocks/>
          </p:cNvCxnSpPr>
          <p:nvPr/>
        </p:nvCxnSpPr>
        <p:spPr>
          <a:xfrm>
            <a:off x="4291914" y="5099222"/>
            <a:ext cx="0" cy="794555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5EBA29FB-AC09-458C-A07D-D227A79B8563}"/>
              </a:ext>
            </a:extLst>
          </p:cNvPr>
          <p:cNvSpPr/>
          <p:nvPr/>
        </p:nvSpPr>
        <p:spPr>
          <a:xfrm>
            <a:off x="5931245" y="4590834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EFD97257-2AED-4694-AF0E-7C27AFEB8AA2}"/>
              </a:ext>
            </a:extLst>
          </p:cNvPr>
          <p:cNvCxnSpPr>
            <a:cxnSpLocks/>
          </p:cNvCxnSpPr>
          <p:nvPr/>
        </p:nvCxnSpPr>
        <p:spPr>
          <a:xfrm>
            <a:off x="5997473" y="4685406"/>
            <a:ext cx="5772" cy="118465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1EA9E31F-6667-4787-B3D3-0618681249E3}"/>
              </a:ext>
            </a:extLst>
          </p:cNvPr>
          <p:cNvSpPr/>
          <p:nvPr/>
        </p:nvSpPr>
        <p:spPr>
          <a:xfrm>
            <a:off x="5931245" y="5870064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RNN 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(Jordan, 1986)</a:t>
            </a:r>
            <a:endParaRPr lang="en-US" sz="1200" dirty="0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CBB227C0-0C31-4781-B1BC-85DE3CB1AF1B}"/>
              </a:ext>
            </a:extLst>
          </p:cNvPr>
          <p:cNvSpPr/>
          <p:nvPr/>
        </p:nvSpPr>
        <p:spPr>
          <a:xfrm>
            <a:off x="8077693" y="3849427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08DC659E-6A05-4DBA-A807-3C12473A3B5A}"/>
              </a:ext>
            </a:extLst>
          </p:cNvPr>
          <p:cNvCxnSpPr>
            <a:cxnSpLocks/>
          </p:cNvCxnSpPr>
          <p:nvPr/>
        </p:nvCxnSpPr>
        <p:spPr>
          <a:xfrm>
            <a:off x="8138149" y="1094830"/>
            <a:ext cx="5772" cy="275459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hteck 92">
            <a:extLst>
              <a:ext uri="{FF2B5EF4-FFF2-40B4-BE49-F238E27FC236}">
                <a16:creationId xmlns:a16="http://schemas.microsoft.com/office/drawing/2014/main" id="{93B617E0-280E-434E-8D9C-B61FFE5992A3}"/>
              </a:ext>
            </a:extLst>
          </p:cNvPr>
          <p:cNvSpPr/>
          <p:nvPr/>
        </p:nvSpPr>
        <p:spPr>
          <a:xfrm>
            <a:off x="7885590" y="612449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LSTMs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Hochreiter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, 1997)</a:t>
            </a:r>
            <a:endParaRPr lang="en-US" sz="1200" dirty="0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D9CC4027-2489-4561-9A9C-400711A9D31A}"/>
              </a:ext>
            </a:extLst>
          </p:cNvPr>
          <p:cNvSpPr/>
          <p:nvPr/>
        </p:nvSpPr>
        <p:spPr>
          <a:xfrm>
            <a:off x="10025719" y="3014657"/>
            <a:ext cx="1973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Autoencoder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(Goodfellow et al., 2016)</a:t>
            </a:r>
            <a:endParaRPr lang="en-US" sz="1200" dirty="0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B995D51A-2E8F-4F9C-8AF7-35AF839DF978}"/>
              </a:ext>
            </a:extLst>
          </p:cNvPr>
          <p:cNvSpPr/>
          <p:nvPr/>
        </p:nvSpPr>
        <p:spPr>
          <a:xfrm>
            <a:off x="10013424" y="1949077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2455D94D-EF71-4DA5-B6F3-2AF97CF591BC}"/>
              </a:ext>
            </a:extLst>
          </p:cNvPr>
          <p:cNvCxnSpPr>
            <a:cxnSpLocks/>
          </p:cNvCxnSpPr>
          <p:nvPr/>
        </p:nvCxnSpPr>
        <p:spPr>
          <a:xfrm flipH="1">
            <a:off x="10073120" y="2070825"/>
            <a:ext cx="5772" cy="96408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lipse 100">
            <a:extLst>
              <a:ext uri="{FF2B5EF4-FFF2-40B4-BE49-F238E27FC236}">
                <a16:creationId xmlns:a16="http://schemas.microsoft.com/office/drawing/2014/main" id="{815C9C24-0C1D-4856-96AB-FDFBA533CA83}"/>
              </a:ext>
            </a:extLst>
          </p:cNvPr>
          <p:cNvSpPr/>
          <p:nvPr/>
        </p:nvSpPr>
        <p:spPr>
          <a:xfrm>
            <a:off x="7114844" y="4320908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3239A794-466F-4DA9-A298-C9F69B21075F}"/>
              </a:ext>
            </a:extLst>
          </p:cNvPr>
          <p:cNvCxnSpPr>
            <a:cxnSpLocks/>
            <a:stCxn id="101" idx="4"/>
          </p:cNvCxnSpPr>
          <p:nvPr/>
        </p:nvCxnSpPr>
        <p:spPr>
          <a:xfrm flipH="1">
            <a:off x="7181072" y="4464908"/>
            <a:ext cx="5772" cy="140515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hteck 104">
            <a:extLst>
              <a:ext uri="{FF2B5EF4-FFF2-40B4-BE49-F238E27FC236}">
                <a16:creationId xmlns:a16="http://schemas.microsoft.com/office/drawing/2014/main" id="{A6E3BE52-0F49-45D8-B7A7-1E8EE6A3383F}"/>
              </a:ext>
            </a:extLst>
          </p:cNvPr>
          <p:cNvSpPr/>
          <p:nvPr/>
        </p:nvSpPr>
        <p:spPr>
          <a:xfrm>
            <a:off x="7120616" y="5870064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BBT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Werbos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, 1990)</a:t>
            </a:r>
            <a:endParaRPr lang="en-US" sz="1200" dirty="0"/>
          </a:p>
        </p:txBody>
      </p:sp>
      <p:sp>
        <p:nvSpPr>
          <p:cNvPr id="113" name="Freihandform: Form 112">
            <a:extLst>
              <a:ext uri="{FF2B5EF4-FFF2-40B4-BE49-F238E27FC236}">
                <a16:creationId xmlns:a16="http://schemas.microsoft.com/office/drawing/2014/main" id="{24D435DE-D0FF-40CC-921D-8E81380E22A6}"/>
              </a:ext>
            </a:extLst>
          </p:cNvPr>
          <p:cNvSpPr/>
          <p:nvPr/>
        </p:nvSpPr>
        <p:spPr>
          <a:xfrm>
            <a:off x="3113903" y="1057691"/>
            <a:ext cx="7697323" cy="4028302"/>
          </a:xfrm>
          <a:custGeom>
            <a:avLst/>
            <a:gdLst>
              <a:gd name="connsiteX0" fmla="*/ 0 w 7697323"/>
              <a:gd name="connsiteY0" fmla="*/ 4028302 h 4028302"/>
              <a:gd name="connsiteX1" fmla="*/ 881448 w 7697323"/>
              <a:gd name="connsiteY1" fmla="*/ 4020065 h 4028302"/>
              <a:gd name="connsiteX2" fmla="*/ 1210962 w 7697323"/>
              <a:gd name="connsiteY2" fmla="*/ 3945924 h 4028302"/>
              <a:gd name="connsiteX3" fmla="*/ 2899719 w 7697323"/>
              <a:gd name="connsiteY3" fmla="*/ 3575221 h 4028302"/>
              <a:gd name="connsiteX4" fmla="*/ 4085967 w 7697323"/>
              <a:gd name="connsiteY4" fmla="*/ 3278659 h 4028302"/>
              <a:gd name="connsiteX5" fmla="*/ 5041556 w 7697323"/>
              <a:gd name="connsiteY5" fmla="*/ 2825578 h 4028302"/>
              <a:gd name="connsiteX6" fmla="*/ 6969211 w 7697323"/>
              <a:gd name="connsiteY6" fmla="*/ 947351 h 4028302"/>
              <a:gd name="connsiteX7" fmla="*/ 7587048 w 7697323"/>
              <a:gd name="connsiteY7" fmla="*/ 222421 h 4028302"/>
              <a:gd name="connsiteX8" fmla="*/ 7694140 w 7697323"/>
              <a:gd name="connsiteY8" fmla="*/ 0 h 402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7323" h="4028302">
                <a:moveTo>
                  <a:pt x="0" y="4028302"/>
                </a:moveTo>
                <a:lnTo>
                  <a:pt x="881448" y="4020065"/>
                </a:lnTo>
                <a:cubicBezTo>
                  <a:pt x="1083275" y="4006335"/>
                  <a:pt x="1210962" y="3945924"/>
                  <a:pt x="1210962" y="3945924"/>
                </a:cubicBezTo>
                <a:lnTo>
                  <a:pt x="2899719" y="3575221"/>
                </a:lnTo>
                <a:cubicBezTo>
                  <a:pt x="3378886" y="3464010"/>
                  <a:pt x="3728994" y="3403599"/>
                  <a:pt x="4085967" y="3278659"/>
                </a:cubicBezTo>
                <a:cubicBezTo>
                  <a:pt x="4442940" y="3153719"/>
                  <a:pt x="4561015" y="3214129"/>
                  <a:pt x="5041556" y="2825578"/>
                </a:cubicBezTo>
                <a:cubicBezTo>
                  <a:pt x="5522097" y="2437027"/>
                  <a:pt x="6544962" y="1381210"/>
                  <a:pt x="6969211" y="947351"/>
                </a:cubicBezTo>
                <a:cubicBezTo>
                  <a:pt x="7393460" y="513492"/>
                  <a:pt x="7466227" y="380313"/>
                  <a:pt x="7587048" y="222421"/>
                </a:cubicBezTo>
                <a:cubicBezTo>
                  <a:pt x="7707870" y="64529"/>
                  <a:pt x="7701005" y="32264"/>
                  <a:pt x="7694140" y="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ntertitel 4">
            <a:extLst>
              <a:ext uri="{FF2B5EF4-FFF2-40B4-BE49-F238E27FC236}">
                <a16:creationId xmlns:a16="http://schemas.microsoft.com/office/drawing/2014/main" id="{437AB02A-F0C5-4611-8EF3-15EFBE9F78CA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04496" y="1148420"/>
            <a:ext cx="11189065" cy="433271"/>
          </a:xfrm>
        </p:spPr>
        <p:txBody>
          <a:bodyPr/>
          <a:lstStyle/>
          <a:p>
            <a:r>
              <a:rPr lang="de-DE" dirty="0"/>
              <a:t>Timeline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7F07C9C-8DFD-454E-93EE-263C100119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68376" y="840408"/>
            <a:ext cx="11723624" cy="481016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AAB49EA-4E76-4B92-803C-B688F99FC33E}"/>
              </a:ext>
            </a:extLst>
          </p:cNvPr>
          <p:cNvSpPr txBox="1"/>
          <p:nvPr/>
        </p:nvSpPr>
        <p:spPr>
          <a:xfrm>
            <a:off x="390237" y="6265445"/>
            <a:ext cx="477289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Timeline of deep learning methods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5583C00-D86D-42CF-8915-6BD77B0D6678}"/>
              </a:ext>
            </a:extLst>
          </p:cNvPr>
          <p:cNvSpPr txBox="1"/>
          <p:nvPr/>
        </p:nvSpPr>
        <p:spPr>
          <a:xfrm rot="16200000">
            <a:off x="-2067554" y="1572839"/>
            <a:ext cx="4921595" cy="352425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Degree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applicability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EC5CE4BF-9FE2-42D3-94E6-D2EA6779F38D}"/>
              </a:ext>
            </a:extLst>
          </p:cNvPr>
          <p:cNvCxnSpPr/>
          <p:nvPr/>
        </p:nvCxnSpPr>
        <p:spPr>
          <a:xfrm flipV="1">
            <a:off x="569457" y="2093077"/>
            <a:ext cx="0" cy="222783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872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9E87F21-AE60-44AA-9E0F-A2BD0EF9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00342E0-F24D-43E0-8AA9-822E8EA5FB9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Modern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(MPT) (</a:t>
            </a:r>
            <a:r>
              <a:rPr lang="en-US" dirty="0">
                <a:solidFill>
                  <a:srgbClr val="000000"/>
                </a:solidFill>
                <a:latin typeface="URWPalladioL-Roma"/>
              </a:rPr>
              <a:t>Markowitz, 1952)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platzhalter 2">
                <a:extLst>
                  <a:ext uri="{FF2B5EF4-FFF2-40B4-BE49-F238E27FC236}">
                    <a16:creationId xmlns:a16="http://schemas.microsoft.com/office/drawing/2014/main" id="{3719FC7C-4299-4766-B8FF-9D712AFD3840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590219" y="2000250"/>
                <a:ext cx="4878763" cy="3495675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noFill/>
              </a:ln>
            </p:spPr>
            <p:txBody>
              <a:bodyPr tIns="72000" rIns="72000" bIns="72000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 dirty="0">
                  <a:latin typeface="Corbel" panose="020B0503020204020204" pitchFamily="34" charset="0"/>
                </a:endParaRPr>
              </a:p>
              <a:p>
                <a:r>
                  <a:rPr lang="en-US" sz="1600" dirty="0">
                    <a:latin typeface="Corbel" panose="020B0503020204020204" pitchFamily="34" charset="0"/>
                  </a:rPr>
                  <a:t>Investor can construct a portfolio of multiple assets that will </a:t>
                </a:r>
                <a:r>
                  <a:rPr lang="en-US" sz="1600" b="1" dirty="0">
                    <a:latin typeface="Corbel" panose="020B0503020204020204" pitchFamily="34" charset="0"/>
                  </a:rPr>
                  <a:t>maximize returns</a:t>
                </a:r>
                <a:r>
                  <a:rPr lang="en-US" sz="1600" dirty="0">
                    <a:latin typeface="Corbel" panose="020B050302020402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) for a given level of portfolio risk.</a:t>
                </a:r>
              </a:p>
              <a:p>
                <a:r>
                  <a:rPr lang="en-US" sz="1600" dirty="0">
                    <a:latin typeface="Corbel" panose="020B0503020204020204" pitchFamily="34" charset="0"/>
                  </a:rPr>
                  <a:t>Likewise, given a desired level of expected return, an investor can construct a portfolio that </a:t>
                </a:r>
                <a:r>
                  <a:rPr lang="en-US" sz="1600" b="1" dirty="0">
                    <a:latin typeface="Corbel" panose="020B0503020204020204" pitchFamily="34" charset="0"/>
                  </a:rPr>
                  <a:t>minimizes risk</a:t>
                </a:r>
                <a:r>
                  <a:rPr lang="en-US" sz="1600" dirty="0">
                    <a:latin typeface="Corbel" panose="020B0503020204020204" pitchFamily="34" charset="0"/>
                  </a:rPr>
                  <a:t>. </a:t>
                </a:r>
                <a:endParaRPr lang="de-DE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5" name="Textplatzhalter 2">
                <a:extLst>
                  <a:ext uri="{FF2B5EF4-FFF2-40B4-BE49-F238E27FC236}">
                    <a16:creationId xmlns:a16="http://schemas.microsoft.com/office/drawing/2014/main" id="{3719FC7C-4299-4766-B8FF-9D712AFD3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0219" y="2000250"/>
                <a:ext cx="4878763" cy="3495675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3"/>
                <a:stretch>
                  <a:fillRect l="-500" r="-375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91">
            <a:extLst>
              <a:ext uri="{FF2B5EF4-FFF2-40B4-BE49-F238E27FC236}">
                <a16:creationId xmlns:a16="http://schemas.microsoft.com/office/drawing/2014/main" id="{8D5293BB-83ED-436C-9AD3-3C04E57F2F11}"/>
              </a:ext>
            </a:extLst>
          </p:cNvPr>
          <p:cNvSpPr txBox="1">
            <a:spLocks/>
          </p:cNvSpPr>
          <p:nvPr/>
        </p:nvSpPr>
        <p:spPr>
          <a:xfrm>
            <a:off x="590222" y="1849866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err="1">
                <a:latin typeface="Corbel" panose="020B0503020204020204" pitchFamily="34" charset="0"/>
              </a:rPr>
              <a:t>What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is</a:t>
            </a:r>
            <a:r>
              <a:rPr lang="de-DE" sz="1400" b="1" dirty="0">
                <a:latin typeface="Corbel" panose="020B0503020204020204" pitchFamily="34" charset="0"/>
              </a:rPr>
              <a:t> MPT?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D3AB02E-B135-4B47-96ED-14E38337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437" y="2144123"/>
            <a:ext cx="4994743" cy="366612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79824EE-76E8-4B02-84C0-1D17783A7162}"/>
              </a:ext>
            </a:extLst>
          </p:cNvPr>
          <p:cNvSpPr txBox="1"/>
          <p:nvPr/>
        </p:nvSpPr>
        <p:spPr>
          <a:xfrm>
            <a:off x="6343362" y="5810250"/>
            <a:ext cx="4772891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Efficient frontier: Source: http://www.alamedafinancialgroup.com/Our-Investment-Phiosophy.5.htm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688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9E87F21-AE60-44AA-9E0F-A2BD0EF9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00342E0-F24D-43E0-8AA9-822E8EA5FB9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Modern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(MPT) (</a:t>
            </a:r>
            <a:r>
              <a:rPr lang="en-US" dirty="0">
                <a:solidFill>
                  <a:srgbClr val="000000"/>
                </a:solidFill>
                <a:latin typeface="URWPalladioL-Roma"/>
              </a:rPr>
              <a:t>Markowitz, 1952)</a:t>
            </a:r>
            <a:endParaRPr lang="en-US" dirty="0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3719FC7C-4299-4766-B8FF-9D712AFD3840}"/>
              </a:ext>
            </a:extLst>
          </p:cNvPr>
          <p:cNvSpPr txBox="1">
            <a:spLocks/>
          </p:cNvSpPr>
          <p:nvPr/>
        </p:nvSpPr>
        <p:spPr>
          <a:xfrm flipH="1">
            <a:off x="590217" y="2314576"/>
            <a:ext cx="5505779" cy="1508487"/>
          </a:xfrm>
          <a:prstGeom prst="halfFrame">
            <a:avLst>
              <a:gd name="adj1" fmla="val 0"/>
              <a:gd name="adj2" fmla="val 0"/>
            </a:avLst>
          </a:prstGeom>
          <a:ln w="9525">
            <a:solidFill>
              <a:schemeClr val="bg1"/>
            </a:solidFill>
          </a:ln>
        </p:spPr>
        <p:txBody>
          <a:bodyPr tIns="72000" rIns="72000" bIns="72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The covariance indicates a </a:t>
            </a:r>
            <a:r>
              <a:rPr lang="en-US" sz="1600" b="1" dirty="0">
                <a:latin typeface="Corbel" panose="020B0503020204020204" pitchFamily="34" charset="0"/>
              </a:rPr>
              <a:t>linear</a:t>
            </a:r>
            <a:r>
              <a:rPr lang="en-US" sz="1600" dirty="0">
                <a:latin typeface="Corbel" panose="020B0503020204020204" pitchFamily="34" charset="0"/>
              </a:rPr>
              <a:t> relationship between two variables. Hence it can be fallacious in situations where two variables have a relationship, but it is </a:t>
            </a:r>
            <a:r>
              <a:rPr lang="en-US" sz="1600" b="1" dirty="0">
                <a:latin typeface="Corbel" panose="020B0503020204020204" pitchFamily="34" charset="0"/>
              </a:rPr>
              <a:t>nonlinear</a:t>
            </a:r>
            <a:r>
              <a:rPr lang="en-US" sz="1600" dirty="0">
                <a:latin typeface="Corbel" panose="020B0503020204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Covariance is strongly influenced by </a:t>
            </a:r>
            <a:r>
              <a:rPr lang="en-US" sz="1600" b="1" dirty="0">
                <a:latin typeface="Corbel" panose="020B0503020204020204" pitchFamily="34" charset="0"/>
              </a:rPr>
              <a:t>outliers</a:t>
            </a:r>
            <a:r>
              <a:rPr lang="en-US" sz="1600" dirty="0"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16" name="Textplatzhalter 91">
            <a:extLst>
              <a:ext uri="{FF2B5EF4-FFF2-40B4-BE49-F238E27FC236}">
                <a16:creationId xmlns:a16="http://schemas.microsoft.com/office/drawing/2014/main" id="{8D5293BB-83ED-436C-9AD3-3C04E57F2F11}"/>
              </a:ext>
            </a:extLst>
          </p:cNvPr>
          <p:cNvSpPr txBox="1">
            <a:spLocks/>
          </p:cNvSpPr>
          <p:nvPr/>
        </p:nvSpPr>
        <p:spPr>
          <a:xfrm>
            <a:off x="590222" y="1849866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err="1">
                <a:latin typeface="Corbel" panose="020B0503020204020204" pitchFamily="34" charset="0"/>
              </a:rPr>
              <a:t>Pitfalls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of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covariance</a:t>
            </a:r>
            <a:endParaRPr lang="de-DE" sz="1400" b="1" dirty="0">
              <a:latin typeface="Corbel" panose="020B0503020204020204" pitchFamily="34" charset="0"/>
            </a:endParaRPr>
          </a:p>
        </p:txBody>
      </p:sp>
      <p:sp>
        <p:nvSpPr>
          <p:cNvPr id="13" name="Textplatzhalter 91">
            <a:extLst>
              <a:ext uri="{FF2B5EF4-FFF2-40B4-BE49-F238E27FC236}">
                <a16:creationId xmlns:a16="http://schemas.microsoft.com/office/drawing/2014/main" id="{F2EF5F0F-E80F-4088-A733-BC394637D81C}"/>
              </a:ext>
            </a:extLst>
          </p:cNvPr>
          <p:cNvSpPr txBox="1">
            <a:spLocks/>
          </p:cNvSpPr>
          <p:nvPr/>
        </p:nvSpPr>
        <p:spPr>
          <a:xfrm>
            <a:off x="4304972" y="1849866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400" b="1" dirty="0">
              <a:latin typeface="Corbel" panose="020B0503020204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545E0B1-641A-4C41-9B26-13F549842A5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026" y="2220666"/>
            <a:ext cx="4270837" cy="310515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88DDD79-1930-4C20-B566-A33A94AF2988}"/>
              </a:ext>
            </a:extLst>
          </p:cNvPr>
          <p:cNvSpPr txBox="1"/>
          <p:nvPr/>
        </p:nvSpPr>
        <p:spPr>
          <a:xfrm>
            <a:off x="6781799" y="5688813"/>
            <a:ext cx="4772891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Anscombe's quartet: All four sets are identical when examined using simple summary statistics but vary considerably when graphed.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510986C-5843-461A-ABDB-A3915026734A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590217" y="4490656"/>
                <a:ext cx="5505779" cy="1844488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solidFill>
                  <a:schemeClr val="bg1"/>
                </a:solidFill>
              </a:ln>
            </p:spPr>
            <p:txBody>
              <a:bodyPr tIns="72000" rIns="72000" bIns="72000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Methods (</a:t>
                </a:r>
                <a:r>
                  <a:rPr lang="de-DE" sz="1600" dirty="0" err="1">
                    <a:latin typeface="Corbel" panose="020B0503020204020204" pitchFamily="34" charset="0"/>
                  </a:rPr>
                  <a:t>Ledoit</a:t>
                </a:r>
                <a:r>
                  <a:rPr lang="de-DE" sz="1600" dirty="0">
                    <a:latin typeface="Corbel" panose="020B0503020204020204" pitchFamily="34" charset="0"/>
                  </a:rPr>
                  <a:t> &amp; Wolf, 2003)</a:t>
                </a:r>
              </a:p>
              <a:p>
                <a:endParaRPr lang="de-DE" sz="1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de-DE" sz="1600" b="0" dirty="0">
                  <a:latin typeface="Corbel" panose="020B0503020204020204" pitchFamily="34" charset="0"/>
                </a:endParaRPr>
              </a:p>
              <a:p>
                <a:pPr marL="180975" indent="0">
                  <a:buNone/>
                </a:pPr>
                <a:r>
                  <a:rPr lang="de-DE" sz="1600" dirty="0" err="1">
                    <a:latin typeface="Corbel" panose="020B0503020204020204" pitchFamily="34" charset="0"/>
                  </a:rPr>
                  <a:t>where</a:t>
                </a:r>
                <a:r>
                  <a:rPr lang="de-DE" sz="1600" dirty="0">
                    <a:latin typeface="Corbel" panose="020B0503020204020204" pitchFamily="34" charset="0"/>
                  </a:rPr>
                  <a:t>: </a:t>
                </a:r>
              </a:p>
              <a:p>
                <a:pPr marL="466725" indent="-285750"/>
                <a:r>
                  <a:rPr lang="de-DE" sz="1600" dirty="0">
                    <a:latin typeface="Corbel" panose="020B0503020204020204" pitchFamily="34" charset="0"/>
                  </a:rPr>
                  <a:t>B </a:t>
                </a:r>
                <a:r>
                  <a:rPr lang="de-DE" sz="1600" dirty="0" err="1">
                    <a:latin typeface="Corbel" panose="020B0503020204020204" pitchFamily="34" charset="0"/>
                  </a:rPr>
                  <a:t>is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the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estimator</a:t>
                </a:r>
                <a:r>
                  <a:rPr lang="de-DE" sz="1600" dirty="0">
                    <a:latin typeface="Corbel" panose="020B0503020204020204" pitchFamily="34" charset="0"/>
                  </a:rPr>
                  <a:t> and </a:t>
                </a:r>
                <a:endParaRPr lang="de-DE" sz="1600" b="0" i="1" dirty="0">
                  <a:latin typeface="Cambria Math" panose="02040503050406030204" pitchFamily="18" charset="0"/>
                </a:endParaRPr>
              </a:p>
              <a:p>
                <a:pPr marL="466725" indent="-285750"/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is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the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constant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de-DE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510986C-5843-461A-ABDB-A39150267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0217" y="4490656"/>
                <a:ext cx="5505779" cy="1844488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4"/>
                <a:stretch>
                  <a:fillRect l="-331" t="-658"/>
                </a:stretch>
              </a:blipFill>
              <a:ln w="952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platzhalter 91">
            <a:extLst>
              <a:ext uri="{FF2B5EF4-FFF2-40B4-BE49-F238E27FC236}">
                <a16:creationId xmlns:a16="http://schemas.microsoft.com/office/drawing/2014/main" id="{02A00FDE-C981-471B-B327-A14B65F20C1B}"/>
              </a:ext>
            </a:extLst>
          </p:cNvPr>
          <p:cNvSpPr txBox="1">
            <a:spLocks/>
          </p:cNvSpPr>
          <p:nvPr/>
        </p:nvSpPr>
        <p:spPr>
          <a:xfrm>
            <a:off x="590222" y="4031918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latin typeface="Corbel" panose="020B0503020204020204" pitchFamily="34" charset="0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321700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9E87F21-AE60-44AA-9E0F-A2BD0EF9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00342E0-F24D-43E0-8AA9-822E8EA5FB9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Modern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(MPT) (</a:t>
            </a:r>
            <a:r>
              <a:rPr lang="en-US" dirty="0">
                <a:solidFill>
                  <a:srgbClr val="000000"/>
                </a:solidFill>
                <a:latin typeface="URWPalladioL-Roma"/>
              </a:rPr>
              <a:t>Markowitz, 1952)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platzhalter 2">
                <a:extLst>
                  <a:ext uri="{FF2B5EF4-FFF2-40B4-BE49-F238E27FC236}">
                    <a16:creationId xmlns:a16="http://schemas.microsoft.com/office/drawing/2014/main" id="{6DEF5A29-8F39-4C39-9C84-2C0072868EC2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618836" y="2114268"/>
                <a:ext cx="5674872" cy="4135268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noFill/>
              </a:ln>
            </p:spPr>
            <p:txBody>
              <a:bodyPr tIns="72000" rIns="72000" bIns="72000" numCol="1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60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</a:rPr>
                            <m:t>imize</m:t>
                          </m:r>
                        </m:fName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  <m:sSup>
                        <m:sSup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de-DE" sz="16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2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r>
                  <a:rPr lang="de-DE" sz="1600" b="0" i="0" dirty="0" err="1">
                    <a:latin typeface="Corbel" panose="020B0503020204020204" pitchFamily="34" charset="0"/>
                  </a:rPr>
                  <a:t>Where</a:t>
                </a:r>
                <a:r>
                  <a:rPr lang="de-DE" sz="1600" b="0" i="0" dirty="0">
                    <a:latin typeface="Corbel" panose="020B0503020204020204" pitchFamily="34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return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of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stock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i</m:t>
                    </m:r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1−</m:t>
                        </m:r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n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is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defined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as</m:t>
                    </m:r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sz="1600" b="0" i="0" smtClean="0">
                            <a:latin typeface="Corbel" panose="020B0503020204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r</m:t>
                        </m:r>
                      </m:e>
                      <m:sub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i</m:t>
                        </m:r>
                      </m:sub>
                    </m:sSub>
                  </m:oMath>
                </a14:m>
                <a:endParaRPr lang="de-DE" sz="1600" b="0" i="1" dirty="0">
                  <a:latin typeface="Corbel" panose="020B05030202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expected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return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vector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defined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as</m:t>
                    </m:r>
                    <m:r>
                      <m:rPr>
                        <m:nor/>
                      </m:rPr>
                      <a:rPr lang="de-DE" sz="1600" b="0" i="0" dirty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μ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de-DE" sz="1600" b="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lang="de-DE" sz="1600" b="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de-DE" sz="1600" b="0" i="0" smtClean="0">
                                  <a:latin typeface="Corbel" panose="020B0503020204020204" pitchFamily="34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de-DE" sz="160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de-DE" sz="16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lang="de-DE" sz="16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de-DE" sz="1600" i="0">
                                  <a:latin typeface="Corbel" panose="020B0503020204020204" pitchFamily="34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b="0" i="1" dirty="0">
                    <a:latin typeface="Corbel" panose="020B05030202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de-DE" sz="1600" i="1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>
                    <a:latin typeface="Corbel" panose="020B0503020204020204" pitchFamily="34" charset="0"/>
                  </a:rPr>
                  <a:t>is the market return.</a:t>
                </a:r>
                <a:endParaRPr lang="de-DE" sz="1600" b="0" dirty="0">
                  <a:latin typeface="Corbel" panose="020B05030202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weights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stocks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in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portfolio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equals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de-DE" sz="16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i="1" dirty="0">
                    <a:latin typeface="Corbel" panose="020B0503020204020204" pitchFamily="34" charset="0"/>
                  </a:rPr>
                  <a:t> </a:t>
                </a:r>
              </a:p>
              <a:p>
                <a:r>
                  <a:rPr lang="en-US" sz="1600" dirty="0">
                    <a:latin typeface="Corbel" panose="020B0503020204020204" pitchFamily="34" charset="0"/>
                  </a:rPr>
                  <a:t>the covariance of two stock returns 1 and 2 equals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600" i="1" dirty="0">
                    <a:latin typeface="Corbel" panose="020B0503020204020204" pitchFamily="34" charset="0"/>
                  </a:rPr>
                  <a:t>, and </a:t>
                </a:r>
                <a:r>
                  <a:rPr lang="en-US" sz="1600" dirty="0">
                    <a:latin typeface="Corbel" panose="020B0503020204020204" pitchFamily="34" charset="0"/>
                  </a:rPr>
                  <a:t>the covariance matrix of all stocks is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1600" dirty="0">
                  <a:latin typeface="Corbel" panose="020B0503020204020204" pitchFamily="34" charset="0"/>
                </a:endParaRPr>
              </a:p>
              <a:p>
                <a:endParaRPr lang="de-DE" sz="160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600" b="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platzhalter 2">
                <a:extLst>
                  <a:ext uri="{FF2B5EF4-FFF2-40B4-BE49-F238E27FC236}">
                    <a16:creationId xmlns:a16="http://schemas.microsoft.com/office/drawing/2014/main" id="{6DEF5A29-8F39-4C39-9C84-2C0072868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8836" y="2114268"/>
                <a:ext cx="5674872" cy="4135268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3"/>
                <a:stretch>
                  <a:fillRect l="-645" b="-12832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platzhalter 91">
            <a:extLst>
              <a:ext uri="{FF2B5EF4-FFF2-40B4-BE49-F238E27FC236}">
                <a16:creationId xmlns:a16="http://schemas.microsoft.com/office/drawing/2014/main" id="{F2EF5F0F-E80F-4088-A733-BC394637D81C}"/>
              </a:ext>
            </a:extLst>
          </p:cNvPr>
          <p:cNvSpPr txBox="1">
            <a:spLocks/>
          </p:cNvSpPr>
          <p:nvPr/>
        </p:nvSpPr>
        <p:spPr>
          <a:xfrm>
            <a:off x="618836" y="1675696"/>
            <a:ext cx="8310354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latin typeface="Corbel" panose="020B0503020204020204" pitchFamily="34" charset="0"/>
              </a:rPr>
              <a:t>Linear </a:t>
            </a:r>
            <a:r>
              <a:rPr lang="de-DE" sz="1400" b="1" dirty="0" err="1">
                <a:latin typeface="Corbel" panose="020B0503020204020204" pitchFamily="34" charset="0"/>
              </a:rPr>
              <a:t>programming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formulation</a:t>
            </a:r>
            <a:endParaRPr lang="de-DE" sz="1400" b="1" dirty="0">
              <a:latin typeface="Corbel" panose="020B0503020204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481FA88-62CC-4AB2-8098-6817F8BBF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405" y="2150994"/>
            <a:ext cx="4673944" cy="311596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0FCA1D4-D2E7-4079-9E8A-D423117CC19B}"/>
              </a:ext>
            </a:extLst>
          </p:cNvPr>
          <p:cNvSpPr txBox="1"/>
          <p:nvPr/>
        </p:nvSpPr>
        <p:spPr>
          <a:xfrm>
            <a:off x="6837405" y="5415632"/>
            <a:ext cx="427884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Source: https://medium.com/datadriveninvestor/simple-portfolio-optimization-harry-markowitz-mean-variance-model-using-excel-part-1-efc3f19a347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999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mVISE">
      <a:dk1>
        <a:srgbClr val="000000"/>
      </a:dk1>
      <a:lt1>
        <a:srgbClr val="FFFFFF"/>
      </a:lt1>
      <a:dk2>
        <a:srgbClr val="062646"/>
      </a:dk2>
      <a:lt2>
        <a:srgbClr val="E7E6E6"/>
      </a:lt2>
      <a:accent1>
        <a:srgbClr val="2195CA"/>
      </a:accent1>
      <a:accent2>
        <a:srgbClr val="F49605"/>
      </a:accent2>
      <a:accent3>
        <a:srgbClr val="B3B4B3"/>
      </a:accent3>
      <a:accent4>
        <a:srgbClr val="F4C47A"/>
      </a:accent4>
      <a:accent5>
        <a:srgbClr val="65AACA"/>
      </a:accent5>
      <a:accent6>
        <a:srgbClr val="D6D6D6"/>
      </a:accent6>
      <a:hlink>
        <a:srgbClr val="0563C1"/>
      </a:hlink>
      <a:folHlink>
        <a:srgbClr val="954F72"/>
      </a:folHlink>
    </a:clrScheme>
    <a:fontScheme name="mVISE Standardschriftarten">
      <a:majorFont>
        <a:latin typeface="AmpleAlt-Regular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>
        <a:normAutofit/>
      </a:bodyPr>
      <a:lstStyle>
        <a:defPPr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4" id="{E366EFE8-2FDA-4840-8719-CF0744721C69}" vid="{CB7B89C4-728F-C141-9CD0-DDFE0F98A6A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3761</Words>
  <Application>Microsoft Office PowerPoint</Application>
  <PresentationFormat>Breitbild</PresentationFormat>
  <Paragraphs>729</Paragraphs>
  <Slides>55</Slides>
  <Notes>32</Notes>
  <HiddenSlides>24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66" baseType="lpstr">
      <vt:lpstr>AmpleAlt-Regular</vt:lpstr>
      <vt:lpstr>Arial</vt:lpstr>
      <vt:lpstr>BMW Group Condensed</vt:lpstr>
      <vt:lpstr>Calibri</vt:lpstr>
      <vt:lpstr>Calibri Light</vt:lpstr>
      <vt:lpstr>Cambria Math</vt:lpstr>
      <vt:lpstr>Corbel</vt:lpstr>
      <vt:lpstr>Roboto</vt:lpstr>
      <vt:lpstr>Segoe UI</vt:lpstr>
      <vt:lpstr>URWPalladioL-Roma</vt:lpstr>
      <vt:lpstr>Office-Design</vt:lpstr>
      <vt:lpstr>Stock Price Prediction and Portfolio Optimization Using Recurrent Neural Networks and Autoencoders</vt:lpstr>
      <vt:lpstr>Introduction</vt:lpstr>
      <vt:lpstr>Introduction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Data, Methodology &amp; Results</vt:lpstr>
      <vt:lpstr>Data, Methodology &amp; Results</vt:lpstr>
      <vt:lpstr>Dataset</vt:lpstr>
      <vt:lpstr>Dataset</vt:lpstr>
      <vt:lpstr>Which stocks to analyze?</vt:lpstr>
      <vt:lpstr>Which stocks to analyze?</vt:lpstr>
      <vt:lpstr>Which stocks to analyze?</vt:lpstr>
      <vt:lpstr>Does forecasting improve the portfolio?</vt:lpstr>
      <vt:lpstr>Does forecasting improve the portfolio?</vt:lpstr>
      <vt:lpstr>Does forecasting improve the portfolio?</vt:lpstr>
      <vt:lpstr>Does forecasting improve the portfolio?</vt:lpstr>
      <vt:lpstr>How to improve the risk calculation of a stock?</vt:lpstr>
      <vt:lpstr>How to improve the risk calculation of a stock?</vt:lpstr>
      <vt:lpstr>How to calculate an optimal portfolio? </vt:lpstr>
      <vt:lpstr>How to calculate an optimal portfolio? </vt:lpstr>
      <vt:lpstr>How to calculate an optimal portfolio? </vt:lpstr>
      <vt:lpstr>Conclusion and Future Research</vt:lpstr>
      <vt:lpstr>Conclusion and Future Research </vt:lpstr>
      <vt:lpstr>References</vt:lpstr>
      <vt:lpstr>Q &amp; A</vt:lpstr>
      <vt:lpstr>How to calculate an optimal portfolio? </vt:lpstr>
      <vt:lpstr>Data, Methodology &amp; Results</vt:lpstr>
      <vt:lpstr>Data, Methodology &amp; Results</vt:lpstr>
      <vt:lpstr>PowerPoint-Präsentation</vt:lpstr>
      <vt:lpstr>Literature Review</vt:lpstr>
      <vt:lpstr>Literature Review</vt:lpstr>
      <vt:lpstr>Which stocks to analyze?</vt:lpstr>
      <vt:lpstr>Agenda</vt:lpstr>
      <vt:lpstr>Introduction</vt:lpstr>
      <vt:lpstr>Data, Methodology &amp; Results</vt:lpstr>
      <vt:lpstr>PowerPoint-Präsentation</vt:lpstr>
      <vt:lpstr>Data, Methodology &amp; Results</vt:lpstr>
      <vt:lpstr>Data, Methodology &amp; Results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Prediction and Portfolio Optimization Using Recurrent Neural Networks and Autoencoders</dc:title>
  <dc:creator>Julian Quernheim, mVISE AG</dc:creator>
  <cp:lastModifiedBy>Julian Quernheim, mVISE AG</cp:lastModifiedBy>
  <cp:revision>193</cp:revision>
  <cp:lastPrinted>2020-11-14T17:14:56Z</cp:lastPrinted>
  <dcterms:created xsi:type="dcterms:W3CDTF">2020-06-04T13:24:26Z</dcterms:created>
  <dcterms:modified xsi:type="dcterms:W3CDTF">2020-11-16T08:13:35Z</dcterms:modified>
</cp:coreProperties>
</file>